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9CB71-23C1-9842-B013-2BFF5053DA1E}" type="datetimeFigureOut">
              <a:rPr lang="en-US" smtClean="0"/>
              <a:t>3/1/16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BB44C-3F67-934F-ABD4-7C27BA90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13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7B01F585-F3DC-0342-98A1-BF6394DD0D93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4C775158-4F17-484C-9FEC-FE4E3E1FC994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91F5CCA-D771-F244-94D0-B6E9A91A86C9}" type="slidenum">
              <a:rPr lang="en-US" sz="1200">
                <a:latin typeface="Times New Roman" charset="0"/>
              </a:rPr>
              <a:pPr/>
              <a:t>3</a:t>
            </a:fld>
            <a:endParaRPr lang="en-US" sz="1200">
              <a:latin typeface="Times New Roman" charset="0"/>
            </a:endParaRPr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1597B522-641E-0A4B-A384-D2650E68E467}" type="slidenum">
              <a:rPr lang="en-US" sz="1200">
                <a:latin typeface="Times New Roman" charset="0"/>
              </a:rPr>
              <a:pPr/>
              <a:t>4</a:t>
            </a:fld>
            <a:endParaRPr lang="en-US" sz="1200">
              <a:latin typeface="Times New Roman" charset="0"/>
            </a:endParaRPr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4B62A5AE-EFEE-9F41-AA6D-355CE1FC3C62}" type="slidenum">
              <a:rPr lang="en-US" sz="1200">
                <a:latin typeface="Times New Roman" charset="0"/>
              </a:rPr>
              <a:pPr/>
              <a:t>5</a:t>
            </a:fld>
            <a:endParaRPr lang="en-US" sz="1200">
              <a:latin typeface="Times New Roman" charset="0"/>
            </a:endParaRPr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95E26596-D2FC-D64C-9936-D666D1DE8DAD}" type="slidenum">
              <a:rPr lang="en-US" sz="1200">
                <a:latin typeface="Times New Roman" charset="0"/>
              </a:rPr>
              <a:pPr/>
              <a:t>6</a:t>
            </a:fld>
            <a:endParaRPr lang="en-US" sz="1200">
              <a:latin typeface="Times New Roman" charset="0"/>
            </a:endParaRPr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8A66BF6-C060-C347-82BC-E6A7B3F39B17}" type="slidenum">
              <a:rPr lang="en-US" sz="1200">
                <a:latin typeface="Times New Roman" charset="0"/>
              </a:rPr>
              <a:pPr/>
              <a:t>7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08FEE9F-5674-1949-8A1B-E51CA1AA3F49}" type="slidenum">
              <a:rPr lang="en-US" sz="1200">
                <a:latin typeface="Times New Roman" charset="0"/>
              </a:rPr>
              <a:pPr/>
              <a:t>8</a:t>
            </a:fld>
            <a:endParaRPr lang="en-US" sz="1200">
              <a:latin typeface="Times New Roman" charset="0"/>
            </a:endParaRPr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4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7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4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4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7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5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4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7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5BD6B-6EF0-154A-8CA2-365D284AEA52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4D4BD-843D-DA4C-BBF8-0243EDC3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5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2.wmf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4.png"/><Relationship Id="rId5" Type="http://schemas.openxmlformats.org/officeDocument/2006/relationships/image" Target="../media/image3.wmf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4.png"/><Relationship Id="rId5" Type="http://schemas.openxmlformats.org/officeDocument/2006/relationships/image" Target="../media/image3.wmf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 MT" charset="0"/>
              </a:rPr>
              <a:t>Chapter 8 roadmap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0"/>
              <a:buNone/>
            </a:pPr>
            <a:r>
              <a:rPr lang="en-US">
                <a:solidFill>
                  <a:srgbClr val="000090"/>
                </a:solidFill>
                <a:latin typeface="Gill Sans MT" charset="0"/>
              </a:rPr>
              <a:t>8.1</a:t>
            </a:r>
            <a:r>
              <a:rPr lang="en-US">
                <a:latin typeface="Gill Sans MT" charset="0"/>
              </a:rPr>
              <a:t> What is network security?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>
                <a:latin typeface="Gill Sans MT" charset="0"/>
              </a:rPr>
              <a:t> Principles of cryptography (confidentiality)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000090"/>
                </a:solidFill>
                <a:latin typeface="Gill Sans MT" charset="0"/>
              </a:rPr>
              <a:t>8.3</a:t>
            </a:r>
            <a:r>
              <a:rPr lang="en-US">
                <a:solidFill>
                  <a:srgbClr val="000000"/>
                </a:solidFill>
                <a:latin typeface="Gill Sans MT" charset="0"/>
              </a:rPr>
              <a:t> Message integrity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000090"/>
                </a:solidFill>
                <a:latin typeface="Gill Sans MT" charset="0"/>
              </a:rPr>
              <a:t>8.4</a:t>
            </a:r>
            <a:r>
              <a:rPr lang="en-US">
                <a:latin typeface="Gill Sans MT" charset="0"/>
              </a:rPr>
              <a:t> End-point authentication</a:t>
            </a:r>
          </a:p>
          <a:p>
            <a:pPr>
              <a:buFont typeface="Wingdings" charset="0"/>
              <a:buNone/>
            </a:pPr>
            <a:r>
              <a:rPr lang="en-US" i="1">
                <a:solidFill>
                  <a:srgbClr val="FF0000"/>
                </a:solidFill>
                <a:latin typeface="Gill Sans MT" charset="0"/>
              </a:rPr>
              <a:t>8.5 Securing e-mail (application)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>
                <a:latin typeface="Gill Sans MT" charset="0"/>
              </a:rPr>
              <a:t> Securing TCP connections: SSL (transport)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>
                <a:latin typeface="Gill Sans MT" charset="0"/>
              </a:rPr>
              <a:t> Network layer security: IPsec (network)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>
                <a:latin typeface="Gill Sans MT" charset="0"/>
              </a:rPr>
              <a:t> Securing wireless LANs (MAC)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000099"/>
                </a:solidFill>
                <a:latin typeface="Gill Sans MT" charset="0"/>
              </a:rPr>
              <a:t>8.9</a:t>
            </a:r>
            <a:r>
              <a:rPr lang="en-US">
                <a:latin typeface="Gill Sans MT" charset="0"/>
              </a:rPr>
              <a:t> </a:t>
            </a:r>
            <a:r>
              <a:rPr lang="en-US" b="1">
                <a:latin typeface="Gill Sans MT" charset="0"/>
              </a:rPr>
              <a:t>Operational security</a:t>
            </a:r>
            <a:r>
              <a:rPr lang="en-US">
                <a:latin typeface="Gill Sans MT" charset="0"/>
              </a:rPr>
              <a:t>: firewalls and IDS</a:t>
            </a:r>
          </a:p>
        </p:txBody>
      </p:sp>
      <p:pic>
        <p:nvPicPr>
          <p:cNvPr id="99332" name="Picture 2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346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latin typeface="Gill Sans MT" charset="0"/>
              </a:rPr>
              <a:t>Secure e-mail 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7974012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dirty="0" smtClean="0">
                <a:latin typeface="Gill Sans MT" charset="0"/>
              </a:rPr>
              <a:t> </a:t>
            </a:r>
            <a:r>
              <a:rPr lang="en-US" sz="2800" dirty="0" smtClean="0">
                <a:latin typeface="Gill Sans MT" charset="0"/>
              </a:rPr>
              <a:t>Alice wants to send secure e-mail, m, </a:t>
            </a:r>
            <a:r>
              <a:rPr lang="en-US" sz="2400" dirty="0" smtClean="0">
                <a:latin typeface="Gill Sans MT" charset="0"/>
              </a:rPr>
              <a:t>to Bob</a:t>
            </a:r>
          </a:p>
          <a:p>
            <a:pPr lvl="1"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i="1" dirty="0" smtClean="0"/>
              <a:t>confidentiality </a:t>
            </a:r>
            <a:endParaRPr lang="en-US" sz="2400" dirty="0" smtClean="0"/>
          </a:p>
          <a:p>
            <a:pPr lvl="1"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i="1" dirty="0" smtClean="0"/>
              <a:t>sender authentication</a:t>
            </a:r>
            <a:r>
              <a:rPr lang="en-US" sz="2400" dirty="0" smtClean="0"/>
              <a:t> </a:t>
            </a:r>
          </a:p>
          <a:p>
            <a:pPr lvl="1"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i="1" dirty="0" smtClean="0"/>
              <a:t>message integrity</a:t>
            </a:r>
            <a:endParaRPr lang="en-US" sz="2400" dirty="0" smtClean="0"/>
          </a:p>
          <a:p>
            <a:pPr lvl="1"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i="1" dirty="0" smtClean="0"/>
              <a:t>receiver authentication </a:t>
            </a:r>
          </a:p>
          <a:p>
            <a:pPr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endParaRPr lang="en-US" sz="2400" dirty="0" smtClean="0"/>
          </a:p>
          <a:p>
            <a:pPr>
              <a:buClr>
                <a:srgbClr val="000099"/>
              </a:buClr>
              <a:buSzPct val="75000"/>
              <a:defRPr/>
            </a:pPr>
            <a:r>
              <a:rPr lang="en-US" sz="2400" dirty="0" smtClean="0"/>
              <a:t>Confidentiality</a:t>
            </a:r>
          </a:p>
          <a:p>
            <a:pPr lvl="1"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dirty="0" smtClean="0"/>
              <a:t>Symmetric key </a:t>
            </a:r>
          </a:p>
          <a:p>
            <a:pPr lvl="2"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dirty="0" smtClean="0"/>
              <a:t>key distribution issue</a:t>
            </a:r>
          </a:p>
          <a:p>
            <a:pPr lvl="1"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dirty="0" smtClean="0"/>
              <a:t>public key encryption</a:t>
            </a:r>
          </a:p>
          <a:p>
            <a:pPr lvl="2"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dirty="0" smtClean="0"/>
              <a:t>but not efficient for </a:t>
            </a:r>
            <a:r>
              <a:rPr lang="en-US" sz="2400" b="1" dirty="0" smtClean="0"/>
              <a:t>long</a:t>
            </a:r>
            <a:r>
              <a:rPr lang="en-US" sz="2400" dirty="0" smtClean="0"/>
              <a:t> messages</a:t>
            </a:r>
          </a:p>
          <a:p>
            <a:pPr lvl="1"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 dirty="0" smtClean="0"/>
              <a:t>(symmetric, private) </a:t>
            </a:r>
            <a:r>
              <a:rPr lang="en-US" sz="2400" b="1" dirty="0" smtClean="0">
                <a:solidFill>
                  <a:srgbClr val="0000FF"/>
                </a:solidFill>
              </a:rPr>
              <a:t>session</a:t>
            </a:r>
            <a:r>
              <a:rPr lang="en-US" sz="2400" dirty="0" smtClean="0"/>
              <a:t> key</a:t>
            </a:r>
          </a:p>
          <a:p>
            <a:pPr marL="457200" lvl="1" indent="0">
              <a:buClr>
                <a:srgbClr val="000099"/>
              </a:buClr>
              <a:buSzPct val="75000"/>
              <a:defRPr/>
            </a:pPr>
            <a:endParaRPr lang="en-US" sz="2400" dirty="0" smtClean="0"/>
          </a:p>
          <a:p>
            <a:pPr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endParaRPr lang="en-US" sz="2400" dirty="0" smtClean="0">
              <a:latin typeface="Gill Sans MT" charset="0"/>
            </a:endParaRPr>
          </a:p>
          <a:p>
            <a:pPr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endParaRPr lang="en-US" sz="2400" dirty="0" smtClean="0">
              <a:latin typeface="Gill Sans MT" charset="0"/>
            </a:endParaRPr>
          </a:p>
        </p:txBody>
      </p:sp>
      <p:pic>
        <p:nvPicPr>
          <p:cNvPr id="101380" name="Picture 2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0429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016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latin typeface="Gill Sans MT" charset="0"/>
              </a:rPr>
              <a:t>Secure e-mail (confidentiality) 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528638" y="4719638"/>
            <a:ext cx="68786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>
                <a:latin typeface="Gill Sans MT" charset="0"/>
              </a:rPr>
              <a:t> </a:t>
            </a:r>
            <a:r>
              <a:rPr lang="en-US" sz="2400">
                <a:latin typeface="Gill Sans MT" charset="0"/>
              </a:rPr>
              <a:t>generates random </a:t>
            </a:r>
            <a:r>
              <a:rPr lang="en-US" sz="2400" i="1">
                <a:latin typeface="Gill Sans MT" charset="0"/>
              </a:rPr>
              <a:t>symmetric</a:t>
            </a:r>
            <a:r>
              <a:rPr lang="en-US" sz="2400">
                <a:latin typeface="Gill Sans MT" charset="0"/>
              </a:rPr>
              <a:t> private </a:t>
            </a:r>
            <a:r>
              <a:rPr lang="en-US" sz="2400" b="1">
                <a:solidFill>
                  <a:srgbClr val="0000FF"/>
                </a:solidFill>
                <a:latin typeface="Gill Sans MT" charset="0"/>
              </a:rPr>
              <a:t>session</a:t>
            </a:r>
            <a:r>
              <a:rPr lang="en-US" sz="2400">
                <a:latin typeface="Gill Sans MT" charset="0"/>
              </a:rPr>
              <a:t> key, </a:t>
            </a:r>
            <a:r>
              <a:rPr lang="en-US" sz="2400" b="1">
                <a:solidFill>
                  <a:srgbClr val="0000FF"/>
                </a:solidFill>
                <a:latin typeface="Gill Sans MT" charset="0"/>
              </a:rPr>
              <a:t>K</a:t>
            </a:r>
            <a:r>
              <a:rPr lang="en-US" sz="2400" b="1" baseline="-25000">
                <a:solidFill>
                  <a:srgbClr val="0000FF"/>
                </a:solidFill>
                <a:latin typeface="Gill Sans MT" charset="0"/>
              </a:rPr>
              <a:t>S</a:t>
            </a:r>
            <a:endParaRPr lang="en-US" sz="2400" b="1">
              <a:solidFill>
                <a:srgbClr val="0000FF"/>
              </a:solidFill>
              <a:latin typeface="Gill Sans MT" charset="0"/>
            </a:endParaRPr>
          </a:p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 encrypts message with K</a:t>
            </a:r>
            <a:r>
              <a:rPr lang="en-US" sz="2400" baseline="-25000">
                <a:latin typeface="Gill Sans MT" charset="0"/>
              </a:rPr>
              <a:t>S  </a:t>
            </a:r>
            <a:r>
              <a:rPr lang="en-US" sz="2400">
                <a:latin typeface="Gill Sans MT" charset="0"/>
              </a:rPr>
              <a:t>(for efficiency)</a:t>
            </a:r>
          </a:p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 also encrypts K</a:t>
            </a:r>
            <a:r>
              <a:rPr lang="en-US" sz="2400" baseline="-25000">
                <a:latin typeface="Gill Sans MT" charset="0"/>
              </a:rPr>
              <a:t>S</a:t>
            </a:r>
            <a:r>
              <a:rPr lang="en-US" sz="2400">
                <a:latin typeface="Gill Sans MT" charset="0"/>
              </a:rPr>
              <a:t> with Bob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>
                <a:latin typeface="Gill Sans MT" charset="0"/>
              </a:rPr>
              <a:t>s public key</a:t>
            </a:r>
          </a:p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 sends both K</a:t>
            </a:r>
            <a:r>
              <a:rPr lang="en-US" sz="2400" baseline="-25000">
                <a:latin typeface="Gill Sans MT" charset="0"/>
              </a:rPr>
              <a:t>S</a:t>
            </a:r>
            <a:r>
              <a:rPr lang="en-US" sz="2400">
                <a:latin typeface="Gill Sans MT" charset="0"/>
              </a:rPr>
              <a:t>(m) and K</a:t>
            </a:r>
            <a:r>
              <a:rPr lang="en-US" sz="2400" baseline="-25000">
                <a:latin typeface="Gill Sans MT" charset="0"/>
              </a:rPr>
              <a:t>B</a:t>
            </a:r>
            <a:r>
              <a:rPr lang="en-US" sz="2400">
                <a:latin typeface="Gill Sans MT" charset="0"/>
              </a:rPr>
              <a:t>(K</a:t>
            </a:r>
            <a:r>
              <a:rPr lang="en-US" sz="2400" baseline="-25000">
                <a:latin typeface="Gill Sans MT" charset="0"/>
              </a:rPr>
              <a:t>S</a:t>
            </a:r>
            <a:r>
              <a:rPr lang="en-US" sz="2400">
                <a:latin typeface="Gill Sans MT" charset="0"/>
              </a:rPr>
              <a:t>) to Bob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46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 Alice wants to send confidential e-mail, m, to Bob.</a:t>
            </a:r>
          </a:p>
        </p:txBody>
      </p:sp>
      <p:sp>
        <p:nvSpPr>
          <p:cNvPr id="103429" name="Freeform 6"/>
          <p:cNvSpPr>
            <a:spLocks/>
          </p:cNvSpPr>
          <p:nvPr/>
        </p:nvSpPr>
        <p:spPr bwMode="auto">
          <a:xfrm>
            <a:off x="3959225" y="2990850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0 w 2135"/>
              <a:gd name="T5" fmla="*/ 0 h 1662"/>
              <a:gd name="T6" fmla="*/ 0 w 2135"/>
              <a:gd name="T7" fmla="*/ 0 h 1662"/>
              <a:gd name="T8" fmla="*/ 0 w 2135"/>
              <a:gd name="T9" fmla="*/ 0 h 1662"/>
              <a:gd name="T10" fmla="*/ 0 w 2135"/>
              <a:gd name="T11" fmla="*/ 0 h 1662"/>
              <a:gd name="T12" fmla="*/ 0 w 2135"/>
              <a:gd name="T13" fmla="*/ 0 h 1662"/>
              <a:gd name="T14" fmla="*/ 0 w 2135"/>
              <a:gd name="T15" fmla="*/ 0 h 1662"/>
              <a:gd name="T16" fmla="*/ 0 w 2135"/>
              <a:gd name="T17" fmla="*/ 0 h 1662"/>
              <a:gd name="T18" fmla="*/ 0 w 2135"/>
              <a:gd name="T19" fmla="*/ 0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0" name="Line 7"/>
          <p:cNvSpPr>
            <a:spLocks noChangeShapeType="1"/>
          </p:cNvSpPr>
          <p:nvPr/>
        </p:nvSpPr>
        <p:spPr bwMode="auto">
          <a:xfrm>
            <a:off x="1069975" y="2674938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431" name="Picture 8" descr="BS00768_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993900" y="1941513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2" name="Picture 9" descr="BS00592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2909888"/>
            <a:ext cx="5445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433" name="Group 10"/>
          <p:cNvGrpSpPr>
            <a:grpSpLocks/>
          </p:cNvGrpSpPr>
          <p:nvPr/>
        </p:nvGrpSpPr>
        <p:grpSpPr bwMode="auto">
          <a:xfrm>
            <a:off x="1566863" y="2189163"/>
            <a:ext cx="754062" cy="739775"/>
            <a:chOff x="1645" y="256"/>
            <a:chExt cx="475" cy="466"/>
          </a:xfrm>
        </p:grpSpPr>
        <p:sp>
          <p:nvSpPr>
            <p:cNvPr id="103465" name="Rectangle 11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466" name="Text Box 12"/>
            <p:cNvSpPr txBox="1">
              <a:spLocks noChangeArrowheads="1"/>
            </p:cNvSpPr>
            <p:nvPr/>
          </p:nvSpPr>
          <p:spPr bwMode="auto">
            <a:xfrm>
              <a:off x="1654" y="456"/>
              <a:ext cx="4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K</a:t>
              </a:r>
              <a:r>
                <a:rPr lang="en-US" baseline="-25000">
                  <a:latin typeface="Arial" charset="0"/>
                </a:rPr>
                <a:t>S</a:t>
              </a:r>
              <a:r>
                <a:rPr lang="en-US" sz="1800">
                  <a:latin typeface="Arial" charset="0"/>
                </a:rPr>
                <a:t>( )</a:t>
              </a:r>
            </a:p>
          </p:txBody>
        </p:sp>
        <p:sp>
          <p:nvSpPr>
            <p:cNvPr id="103467" name="Text Box 13"/>
            <p:cNvSpPr txBox="1">
              <a:spLocks noChangeArrowheads="1"/>
            </p:cNvSpPr>
            <p:nvPr/>
          </p:nvSpPr>
          <p:spPr bwMode="auto">
            <a:xfrm>
              <a:off x="1876" y="256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>
                  <a:latin typeface="Arial" charset="0"/>
                </a:rPr>
                <a:t>.</a:t>
              </a:r>
            </a:p>
          </p:txBody>
        </p:sp>
      </p:grpSp>
      <p:grpSp>
        <p:nvGrpSpPr>
          <p:cNvPr id="103434" name="Group 14"/>
          <p:cNvGrpSpPr>
            <a:grpSpLocks/>
          </p:cNvGrpSpPr>
          <p:nvPr/>
        </p:nvGrpSpPr>
        <p:grpSpPr bwMode="auto">
          <a:xfrm>
            <a:off x="1590675" y="3389313"/>
            <a:ext cx="754063" cy="739775"/>
            <a:chOff x="2144" y="3214"/>
            <a:chExt cx="475" cy="466"/>
          </a:xfrm>
        </p:grpSpPr>
        <p:sp>
          <p:nvSpPr>
            <p:cNvPr id="103461" name="Rectangle 15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462" name="Text Box 16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K</a:t>
              </a:r>
              <a:r>
                <a:rPr lang="en-US" baseline="-25000">
                  <a:latin typeface="Arial" charset="0"/>
                </a:rPr>
                <a:t>B</a:t>
              </a:r>
              <a:r>
                <a:rPr lang="en-US" sz="1800">
                  <a:latin typeface="Arial" charset="0"/>
                </a:rPr>
                <a:t>( )</a:t>
              </a:r>
            </a:p>
          </p:txBody>
        </p:sp>
        <p:sp>
          <p:nvSpPr>
            <p:cNvPr id="103463" name="Text Box 17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>
                  <a:latin typeface="Arial" charset="0"/>
                </a:rPr>
                <a:t>.</a:t>
              </a:r>
            </a:p>
          </p:txBody>
        </p:sp>
        <p:sp>
          <p:nvSpPr>
            <p:cNvPr id="103464" name="Text Box 18"/>
            <p:cNvSpPr txBox="1">
              <a:spLocks noChangeArrowheads="1"/>
            </p:cNvSpPr>
            <p:nvPr/>
          </p:nvSpPr>
          <p:spPr bwMode="auto">
            <a:xfrm>
              <a:off x="2234" y="333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+</a:t>
              </a:r>
            </a:p>
          </p:txBody>
        </p:sp>
      </p:grpSp>
      <p:grpSp>
        <p:nvGrpSpPr>
          <p:cNvPr id="103435" name="Group 19"/>
          <p:cNvGrpSpPr>
            <a:grpSpLocks/>
          </p:cNvGrpSpPr>
          <p:nvPr/>
        </p:nvGrpSpPr>
        <p:grpSpPr bwMode="auto">
          <a:xfrm>
            <a:off x="2903538" y="3017838"/>
            <a:ext cx="650875" cy="519112"/>
            <a:chOff x="2935" y="1573"/>
            <a:chExt cx="410" cy="327"/>
          </a:xfrm>
        </p:grpSpPr>
        <p:sp>
          <p:nvSpPr>
            <p:cNvPr id="103459" name="Oval 20"/>
            <p:cNvSpPr>
              <a:spLocks noChangeArrowheads="1"/>
            </p:cNvSpPr>
            <p:nvPr/>
          </p:nvSpPr>
          <p:spPr bwMode="auto">
            <a:xfrm>
              <a:off x="2935" y="1637"/>
              <a:ext cx="238" cy="2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460" name="Text Box 21"/>
            <p:cNvSpPr txBox="1">
              <a:spLocks noChangeArrowheads="1"/>
            </p:cNvSpPr>
            <p:nvPr/>
          </p:nvSpPr>
          <p:spPr bwMode="auto">
            <a:xfrm>
              <a:off x="2943" y="1573"/>
              <a:ext cx="40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+</a:t>
              </a:r>
            </a:p>
          </p:txBody>
        </p:sp>
      </p:grpSp>
      <p:sp>
        <p:nvSpPr>
          <p:cNvPr id="103436" name="Line 25"/>
          <p:cNvSpPr>
            <a:spLocks noChangeShapeType="1"/>
          </p:cNvSpPr>
          <p:nvPr/>
        </p:nvSpPr>
        <p:spPr bwMode="auto">
          <a:xfrm>
            <a:off x="1120775" y="3902075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7" name="Text Box 26"/>
          <p:cNvSpPr txBox="1">
            <a:spLocks noChangeArrowheads="1"/>
          </p:cNvSpPr>
          <p:nvPr/>
        </p:nvSpPr>
        <p:spPr bwMode="auto">
          <a:xfrm>
            <a:off x="2311400" y="2295525"/>
            <a:ext cx="87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>
                <a:latin typeface="Arial" charset="0"/>
              </a:rPr>
              <a:t>K</a:t>
            </a:r>
            <a:r>
              <a:rPr lang="en-US" baseline="-25000">
                <a:latin typeface="Arial" charset="0"/>
              </a:rPr>
              <a:t>S</a:t>
            </a:r>
            <a:r>
              <a:rPr lang="en-US" sz="1800">
                <a:latin typeface="Arial" charset="0"/>
              </a:rPr>
              <a:t>(m )</a:t>
            </a:r>
          </a:p>
        </p:txBody>
      </p:sp>
      <p:grpSp>
        <p:nvGrpSpPr>
          <p:cNvPr id="103438" name="Group 27"/>
          <p:cNvGrpSpPr>
            <a:grpSpLocks/>
          </p:cNvGrpSpPr>
          <p:nvPr/>
        </p:nvGrpSpPr>
        <p:grpSpPr bwMode="auto">
          <a:xfrm>
            <a:off x="2336800" y="3784600"/>
            <a:ext cx="969963" cy="527050"/>
            <a:chOff x="3501" y="648"/>
            <a:chExt cx="611" cy="332"/>
          </a:xfrm>
        </p:grpSpPr>
        <p:sp>
          <p:nvSpPr>
            <p:cNvPr id="103457" name="Text Box 28"/>
            <p:cNvSpPr txBox="1">
              <a:spLocks noChangeArrowheads="1"/>
            </p:cNvSpPr>
            <p:nvPr/>
          </p:nvSpPr>
          <p:spPr bwMode="auto">
            <a:xfrm>
              <a:off x="3501" y="749"/>
              <a:ext cx="61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K</a:t>
              </a:r>
              <a:r>
                <a:rPr lang="en-US" baseline="-25000">
                  <a:latin typeface="Arial" charset="0"/>
                </a:rPr>
                <a:t>B</a:t>
              </a:r>
              <a:r>
                <a:rPr lang="en-US" sz="1800">
                  <a:latin typeface="Arial" charset="0"/>
                </a:rPr>
                <a:t>(K</a:t>
              </a:r>
              <a:r>
                <a:rPr lang="en-US" baseline="-25000">
                  <a:latin typeface="Arial" charset="0"/>
                </a:rPr>
                <a:t>S</a:t>
              </a:r>
              <a:r>
                <a:rPr lang="en-US" sz="1800">
                  <a:latin typeface="Arial" charset="0"/>
                </a:rPr>
                <a:t> )</a:t>
              </a:r>
            </a:p>
          </p:txBody>
        </p:sp>
        <p:sp>
          <p:nvSpPr>
            <p:cNvPr id="103458" name="Text Box 29"/>
            <p:cNvSpPr txBox="1">
              <a:spLocks noChangeArrowheads="1"/>
            </p:cNvSpPr>
            <p:nvPr/>
          </p:nvSpPr>
          <p:spPr bwMode="auto">
            <a:xfrm>
              <a:off x="3584" y="6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+</a:t>
              </a:r>
            </a:p>
          </p:txBody>
        </p:sp>
      </p:grpSp>
      <p:sp>
        <p:nvSpPr>
          <p:cNvPr id="103439" name="Freeform 30"/>
          <p:cNvSpPr>
            <a:spLocks/>
          </p:cNvSpPr>
          <p:nvPr/>
        </p:nvSpPr>
        <p:spPr bwMode="auto">
          <a:xfrm>
            <a:off x="2322513" y="2682875"/>
            <a:ext cx="755650" cy="392113"/>
          </a:xfrm>
          <a:custGeom>
            <a:avLst/>
            <a:gdLst>
              <a:gd name="T0" fmla="*/ 0 w 476"/>
              <a:gd name="T1" fmla="*/ 0 h 247"/>
              <a:gd name="T2" fmla="*/ 1199594375 w 476"/>
              <a:gd name="T3" fmla="*/ 0 h 247"/>
              <a:gd name="T4" fmla="*/ 1199594375 w 476"/>
              <a:gd name="T5" fmla="*/ 622480181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0" name="Freeform 31"/>
          <p:cNvSpPr>
            <a:spLocks/>
          </p:cNvSpPr>
          <p:nvPr/>
        </p:nvSpPr>
        <p:spPr bwMode="auto">
          <a:xfrm flipV="1">
            <a:off x="2344738" y="3503613"/>
            <a:ext cx="755650" cy="392112"/>
          </a:xfrm>
          <a:custGeom>
            <a:avLst/>
            <a:gdLst>
              <a:gd name="T0" fmla="*/ 0 w 476"/>
              <a:gd name="T1" fmla="*/ 0 h 247"/>
              <a:gd name="T2" fmla="*/ 1199594375 w 476"/>
              <a:gd name="T3" fmla="*/ 0 h 247"/>
              <a:gd name="T4" fmla="*/ 1199594375 w 476"/>
              <a:gd name="T5" fmla="*/ 622478594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1" name="Text Box 32"/>
          <p:cNvSpPr txBox="1">
            <a:spLocks noChangeArrowheads="1"/>
          </p:cNvSpPr>
          <p:nvPr/>
        </p:nvSpPr>
        <p:spPr bwMode="auto">
          <a:xfrm>
            <a:off x="693738" y="2454275"/>
            <a:ext cx="398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Arial" charset="0"/>
              </a:rPr>
              <a:t>m</a:t>
            </a:r>
          </a:p>
        </p:txBody>
      </p:sp>
      <p:sp>
        <p:nvSpPr>
          <p:cNvPr id="103442" name="Text Box 34"/>
          <p:cNvSpPr txBox="1">
            <a:spLocks noChangeArrowheads="1"/>
          </p:cNvSpPr>
          <p:nvPr/>
        </p:nvSpPr>
        <p:spPr bwMode="auto">
          <a:xfrm>
            <a:off x="1562100" y="1831975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Arial" charset="0"/>
              </a:rPr>
              <a:t>K</a:t>
            </a:r>
            <a:r>
              <a:rPr lang="en-US" baseline="-25000">
                <a:latin typeface="Arial" charset="0"/>
              </a:rPr>
              <a:t>S</a:t>
            </a:r>
          </a:p>
        </p:txBody>
      </p:sp>
      <p:sp>
        <p:nvSpPr>
          <p:cNvPr id="103443" name="Line 35"/>
          <p:cNvSpPr>
            <a:spLocks noChangeShapeType="1"/>
          </p:cNvSpPr>
          <p:nvPr/>
        </p:nvSpPr>
        <p:spPr bwMode="auto">
          <a:xfrm>
            <a:off x="1974850" y="2117725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44" name="Group 36"/>
          <p:cNvGrpSpPr>
            <a:grpSpLocks/>
          </p:cNvGrpSpPr>
          <p:nvPr/>
        </p:nvGrpSpPr>
        <p:grpSpPr bwMode="auto">
          <a:xfrm>
            <a:off x="1555750" y="4184650"/>
            <a:ext cx="471488" cy="474663"/>
            <a:chOff x="2643" y="716"/>
            <a:chExt cx="297" cy="299"/>
          </a:xfrm>
        </p:grpSpPr>
        <p:sp>
          <p:nvSpPr>
            <p:cNvPr id="103455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K</a:t>
              </a:r>
              <a:r>
                <a:rPr lang="en-US" baseline="-25000">
                  <a:latin typeface="Arial" charset="0"/>
                </a:rPr>
                <a:t>B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03456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+</a:t>
              </a:r>
            </a:p>
          </p:txBody>
        </p:sp>
      </p:grpSp>
      <p:sp>
        <p:nvSpPr>
          <p:cNvPr id="103445" name="Line 39"/>
          <p:cNvSpPr>
            <a:spLocks noChangeShapeType="1"/>
          </p:cNvSpPr>
          <p:nvPr/>
        </p:nvSpPr>
        <p:spPr bwMode="auto">
          <a:xfrm>
            <a:off x="1954213" y="4156075"/>
            <a:ext cx="14287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446" name="Picture 40" descr="BS00768_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043113" y="4430713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47" name="Picture 41" descr="Al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2978150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48" name="Line 42"/>
          <p:cNvSpPr>
            <a:spLocks noChangeShapeType="1"/>
          </p:cNvSpPr>
          <p:nvPr/>
        </p:nvSpPr>
        <p:spPr bwMode="auto">
          <a:xfrm flipV="1">
            <a:off x="3325813" y="3278188"/>
            <a:ext cx="768350" cy="14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9" name="Line 43"/>
          <p:cNvSpPr>
            <a:spLocks noChangeShapeType="1"/>
          </p:cNvSpPr>
          <p:nvPr/>
        </p:nvSpPr>
        <p:spPr bwMode="auto">
          <a:xfrm flipV="1">
            <a:off x="5205413" y="3270250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450" name="Picture 44" descr="BS00592_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2887663"/>
            <a:ext cx="5445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51" name="Text Box 45"/>
          <p:cNvSpPr txBox="1">
            <a:spLocks noChangeArrowheads="1"/>
          </p:cNvSpPr>
          <p:nvPr/>
        </p:nvSpPr>
        <p:spPr bwMode="auto">
          <a:xfrm>
            <a:off x="4071938" y="3233738"/>
            <a:ext cx="966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>
                <a:latin typeface="Arial" charset="0"/>
              </a:rPr>
              <a:t>Internet</a:t>
            </a:r>
          </a:p>
        </p:txBody>
      </p:sp>
      <p:sp>
        <p:nvSpPr>
          <p:cNvPr id="103452" name="Text Box 64"/>
          <p:cNvSpPr txBox="1">
            <a:spLocks noChangeArrowheads="1"/>
          </p:cNvSpPr>
          <p:nvPr/>
        </p:nvSpPr>
        <p:spPr bwMode="auto">
          <a:xfrm>
            <a:off x="733425" y="3719513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K</a:t>
            </a:r>
            <a:r>
              <a:rPr lang="en-US" b="1" baseline="-25000">
                <a:solidFill>
                  <a:srgbClr val="0000FF"/>
                </a:solidFill>
                <a:latin typeface="Arial" charset="0"/>
              </a:rPr>
              <a:t>S</a:t>
            </a:r>
          </a:p>
        </p:txBody>
      </p:sp>
      <p:pic>
        <p:nvPicPr>
          <p:cNvPr id="103453" name="Picture 67" descr="Bo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138" y="2949575"/>
            <a:ext cx="642937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54" name="Picture 24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0429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57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latin typeface="Gill Sans MT" charset="0"/>
              </a:rPr>
              <a:t>Secure e-mail (confidentiality)  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603250" y="4805363"/>
            <a:ext cx="6529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>
                <a:solidFill>
                  <a:srgbClr val="C00000"/>
                </a:solidFill>
                <a:latin typeface="Gill Sans MT" charset="0"/>
              </a:rPr>
              <a:t>Bob:</a:t>
            </a:r>
          </a:p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  uses his private key to decrypt and recover </a:t>
            </a:r>
            <a:r>
              <a:rPr lang="en-US" sz="2400" b="1">
                <a:solidFill>
                  <a:srgbClr val="0000FF"/>
                </a:solidFill>
                <a:latin typeface="Gill Sans MT" charset="0"/>
              </a:rPr>
              <a:t>K</a:t>
            </a:r>
            <a:r>
              <a:rPr lang="en-US" sz="2400" b="1" baseline="-25000">
                <a:solidFill>
                  <a:srgbClr val="0000FF"/>
                </a:solidFill>
                <a:latin typeface="Gill Sans MT" charset="0"/>
              </a:rPr>
              <a:t>S</a:t>
            </a:r>
          </a:p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  uses K</a:t>
            </a:r>
            <a:r>
              <a:rPr lang="en-US" sz="2400" baseline="-25000">
                <a:latin typeface="Gill Sans MT" charset="0"/>
              </a:rPr>
              <a:t>S</a:t>
            </a:r>
            <a:r>
              <a:rPr lang="en-US" sz="2400">
                <a:latin typeface="Gill Sans MT" charset="0"/>
              </a:rPr>
              <a:t> to decrypt K</a:t>
            </a:r>
            <a:r>
              <a:rPr lang="en-US" sz="2400" baseline="-25000">
                <a:latin typeface="Gill Sans MT" charset="0"/>
              </a:rPr>
              <a:t>S</a:t>
            </a:r>
            <a:r>
              <a:rPr lang="en-US" sz="2400">
                <a:latin typeface="Gill Sans MT" charset="0"/>
              </a:rPr>
              <a:t>(m) to recover m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46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 Alice wants to send confidential e-mail, m, to Bob</a:t>
            </a:r>
            <a:r>
              <a:rPr lang="en-US"/>
              <a:t>.</a:t>
            </a:r>
          </a:p>
        </p:txBody>
      </p:sp>
      <p:grpSp>
        <p:nvGrpSpPr>
          <p:cNvPr id="105477" name="Group 5"/>
          <p:cNvGrpSpPr>
            <a:grpSpLocks/>
          </p:cNvGrpSpPr>
          <p:nvPr/>
        </p:nvGrpSpPr>
        <p:grpSpPr bwMode="auto">
          <a:xfrm>
            <a:off x="517525" y="1831975"/>
            <a:ext cx="8112125" cy="2805113"/>
            <a:chOff x="289" y="1749"/>
            <a:chExt cx="5110" cy="1767"/>
          </a:xfrm>
        </p:grpSpPr>
        <p:sp>
          <p:nvSpPr>
            <p:cNvPr id="105479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0 w 2135"/>
                <a:gd name="T5" fmla="*/ 0 h 1662"/>
                <a:gd name="T6" fmla="*/ 0 w 2135"/>
                <a:gd name="T7" fmla="*/ 0 h 1662"/>
                <a:gd name="T8" fmla="*/ 0 w 2135"/>
                <a:gd name="T9" fmla="*/ 0 h 1662"/>
                <a:gd name="T10" fmla="*/ 0 w 2135"/>
                <a:gd name="T11" fmla="*/ 0 h 1662"/>
                <a:gd name="T12" fmla="*/ 0 w 2135"/>
                <a:gd name="T13" fmla="*/ 0 h 1662"/>
                <a:gd name="T14" fmla="*/ 0 w 2135"/>
                <a:gd name="T15" fmla="*/ 0 h 1662"/>
                <a:gd name="T16" fmla="*/ 0 w 2135"/>
                <a:gd name="T17" fmla="*/ 0 h 1662"/>
                <a:gd name="T18" fmla="*/ 0 w 2135"/>
                <a:gd name="T19" fmla="*/ 0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0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5481" name="Picture 8" descr="BS0076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482" name="Picture 9" descr="BS00592_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5483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10554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554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S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0554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05484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10553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553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0554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  <p:sp>
            <p:nvSpPr>
              <p:cNvPr id="10554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105485" name="Group 19"/>
            <p:cNvGrpSpPr>
              <a:grpSpLocks/>
            </p:cNvGrpSpPr>
            <p:nvPr/>
          </p:nvGrpSpPr>
          <p:grpSpPr bwMode="auto">
            <a:xfrm>
              <a:off x="1791" y="2496"/>
              <a:ext cx="402" cy="327"/>
              <a:chOff x="2934" y="1573"/>
              <a:chExt cx="402" cy="327"/>
            </a:xfrm>
          </p:grpSpPr>
          <p:sp>
            <p:nvSpPr>
              <p:cNvPr id="10553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5537" name="Text Box 21"/>
              <p:cNvSpPr txBox="1">
                <a:spLocks noChangeArrowheads="1"/>
              </p:cNvSpPr>
              <p:nvPr/>
            </p:nvSpPr>
            <p:spPr bwMode="auto">
              <a:xfrm>
                <a:off x="2934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105486" name="Group 22"/>
            <p:cNvGrpSpPr>
              <a:grpSpLocks/>
            </p:cNvGrpSpPr>
            <p:nvPr/>
          </p:nvGrpSpPr>
          <p:grpSpPr bwMode="auto">
            <a:xfrm>
              <a:off x="3688" y="2455"/>
              <a:ext cx="428" cy="327"/>
              <a:chOff x="2935" y="1546"/>
              <a:chExt cx="428" cy="327"/>
            </a:xfrm>
          </p:grpSpPr>
          <p:sp>
            <p:nvSpPr>
              <p:cNvPr id="10553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553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46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105487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8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K</a:t>
              </a:r>
              <a:r>
                <a:rPr lang="en-US" baseline="-25000">
                  <a:latin typeface="Arial" charset="0"/>
                </a:rPr>
                <a:t>S</a:t>
              </a:r>
              <a:r>
                <a:rPr lang="en-US" sz="1800">
                  <a:latin typeface="Arial" charset="0"/>
                </a:rPr>
                <a:t>(m )</a:t>
              </a:r>
            </a:p>
          </p:txBody>
        </p:sp>
        <p:grpSp>
          <p:nvGrpSpPr>
            <p:cNvPr id="105489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10553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r>
                  <a:rPr lang="en-US" sz="1800">
                    <a:latin typeface="Arial" charset="0"/>
                  </a:rPr>
                  <a:t>(K</a:t>
                </a:r>
                <a:r>
                  <a:rPr lang="en-US" baseline="-25000">
                    <a:latin typeface="Arial" charset="0"/>
                  </a:rPr>
                  <a:t>S</a:t>
                </a:r>
                <a:r>
                  <a:rPr lang="en-US" sz="1800">
                    <a:latin typeface="Arial" charset="0"/>
                  </a:rPr>
                  <a:t> )</a:t>
                </a:r>
              </a:p>
            </p:txBody>
          </p:sp>
          <p:sp>
            <p:nvSpPr>
              <p:cNvPr id="10553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105490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1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2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105493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K</a:t>
              </a:r>
              <a:r>
                <a:rPr lang="en-US" baseline="-25000">
                  <a:latin typeface="Arial" charset="0"/>
                </a:rPr>
                <a:t>S</a:t>
              </a:r>
            </a:p>
          </p:txBody>
        </p:sp>
        <p:sp>
          <p:nvSpPr>
            <p:cNvPr id="105494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K</a:t>
              </a:r>
              <a:r>
                <a:rPr lang="en-US" baseline="-25000">
                  <a:latin typeface="Arial" charset="0"/>
                </a:rPr>
                <a:t>S</a:t>
              </a:r>
            </a:p>
          </p:txBody>
        </p:sp>
        <p:sp>
          <p:nvSpPr>
            <p:cNvPr id="105495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496" name="Group 36"/>
            <p:cNvGrpSpPr>
              <a:grpSpLocks/>
            </p:cNvGrpSpPr>
            <p:nvPr/>
          </p:nvGrpSpPr>
          <p:grpSpPr bwMode="auto">
            <a:xfrm>
              <a:off x="943" y="3231"/>
              <a:ext cx="298" cy="280"/>
              <a:chOff x="2643" y="716"/>
              <a:chExt cx="298" cy="280"/>
            </a:xfrm>
          </p:grpSpPr>
          <p:sp>
            <p:nvSpPr>
              <p:cNvPr id="10553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endParaRPr lang="en-US" sz="1800">
                  <a:latin typeface="Arial" charset="0"/>
                </a:endParaRPr>
              </a:p>
            </p:txBody>
          </p:sp>
          <p:sp>
            <p:nvSpPr>
              <p:cNvPr id="10553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105497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5498" name="Picture 40" descr="BS0076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499" name="Picture 41" descr="Alic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471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500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5502" name="Picture 44" descr="BS00592_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503" name="Text Box 45"/>
            <p:cNvSpPr txBox="1">
              <a:spLocks noChangeArrowheads="1"/>
            </p:cNvSpPr>
            <p:nvPr/>
          </p:nvSpPr>
          <p:spPr bwMode="auto">
            <a:xfrm>
              <a:off x="2528" y="2632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Internet</a:t>
              </a:r>
            </a:p>
          </p:txBody>
        </p:sp>
        <p:sp>
          <p:nvSpPr>
            <p:cNvPr id="10550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50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10552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552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S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0552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</p:grpSp>
        <p:sp>
          <p:nvSpPr>
            <p:cNvPr id="10550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50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10552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552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0552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  <p:sp>
            <p:nvSpPr>
              <p:cNvPr id="10552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10550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5509" name="Picture 58" descr="BS0076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551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80"/>
              <a:chOff x="2643" y="716"/>
              <a:chExt cx="285" cy="280"/>
            </a:xfrm>
          </p:grpSpPr>
          <p:sp>
            <p:nvSpPr>
              <p:cNvPr id="10552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endParaRPr lang="en-US" sz="1800">
                  <a:latin typeface="Arial" charset="0"/>
                </a:endParaRPr>
              </a:p>
            </p:txBody>
          </p:sp>
          <p:sp>
            <p:nvSpPr>
              <p:cNvPr id="10552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10551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5512" name="Picture 63" descr="BS0076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51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K</a:t>
              </a:r>
              <a:r>
                <a:rPr lang="en-US" baseline="-25000">
                  <a:latin typeface="Arial" charset="0"/>
                </a:rPr>
                <a:t>S</a:t>
              </a:r>
            </a:p>
          </p:txBody>
        </p:sp>
        <p:sp>
          <p:nvSpPr>
            <p:cNvPr id="10551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m</a:t>
              </a:r>
            </a:p>
          </p:txBody>
        </p:sp>
        <p:pic>
          <p:nvPicPr>
            <p:cNvPr id="105516" name="Picture 67" descr="Bo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" y="2560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51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K</a:t>
              </a:r>
              <a:r>
                <a:rPr lang="en-US" baseline="-25000">
                  <a:latin typeface="Arial" charset="0"/>
                </a:rPr>
                <a:t>S</a:t>
              </a:r>
              <a:r>
                <a:rPr lang="en-US" sz="1800">
                  <a:latin typeface="Arial" charset="0"/>
                </a:rPr>
                <a:t>(m )</a:t>
              </a:r>
            </a:p>
          </p:txBody>
        </p:sp>
        <p:grpSp>
          <p:nvGrpSpPr>
            <p:cNvPr id="10551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10551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r>
                  <a:rPr lang="en-US" sz="1800">
                    <a:latin typeface="Arial" charset="0"/>
                  </a:rPr>
                  <a:t>(K</a:t>
                </a:r>
                <a:r>
                  <a:rPr lang="en-US" baseline="-25000">
                    <a:latin typeface="Arial" charset="0"/>
                  </a:rPr>
                  <a:t>S</a:t>
                </a:r>
                <a:r>
                  <a:rPr lang="en-US" sz="1800">
                    <a:latin typeface="Arial" charset="0"/>
                  </a:rPr>
                  <a:t> )</a:t>
                </a:r>
              </a:p>
            </p:txBody>
          </p:sp>
          <p:sp>
            <p:nvSpPr>
              <p:cNvPr id="10552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</p:grpSp>
      <p:pic>
        <p:nvPicPr>
          <p:cNvPr id="105478" name="Picture 24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0429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55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43900" cy="1143000"/>
          </a:xfrm>
        </p:spPr>
        <p:txBody>
          <a:bodyPr/>
          <a:lstStyle/>
          <a:p>
            <a:r>
              <a:rPr lang="en-US" sz="4800">
                <a:latin typeface="Gill Sans MT" charset="0"/>
              </a:rPr>
              <a:t>Secure e-mail </a:t>
            </a:r>
            <a:r>
              <a:rPr lang="en-US" sz="4000">
                <a:latin typeface="Gill Sans MT" charset="0"/>
              </a:rPr>
              <a:t>(auth. + msg integrity)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517525" y="1358900"/>
            <a:ext cx="84439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>
                <a:latin typeface="Gill Sans MT" charset="0"/>
              </a:rPr>
              <a:t>Alice wants to provide </a:t>
            </a:r>
            <a:r>
              <a:rPr lang="en-US" sz="2400" b="1">
                <a:latin typeface="Gill Sans MT" charset="0"/>
              </a:rPr>
              <a:t>sender authentication </a:t>
            </a:r>
            <a:r>
              <a:rPr lang="en-US" sz="2400">
                <a:latin typeface="Gill Sans MT" charset="0"/>
              </a:rPr>
              <a:t>&amp; </a:t>
            </a:r>
            <a:r>
              <a:rPr lang="en-US" sz="2400" b="1">
                <a:latin typeface="Gill Sans MT" charset="0"/>
              </a:rPr>
              <a:t>message integrity </a:t>
            </a:r>
            <a:r>
              <a:rPr lang="en-US" sz="2400">
                <a:latin typeface="Gill Sans MT" charset="0"/>
              </a:rPr>
              <a:t>(but no confidentiality)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517525" y="2422525"/>
            <a:ext cx="726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  Alice digitally signs message (digital signature)</a:t>
            </a:r>
          </a:p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  sends both message (in the clear) and digital signature</a:t>
            </a:r>
          </a:p>
        </p:txBody>
      </p:sp>
      <p:grpSp>
        <p:nvGrpSpPr>
          <p:cNvPr id="107525" name="Group 5"/>
          <p:cNvGrpSpPr>
            <a:grpSpLocks/>
          </p:cNvGrpSpPr>
          <p:nvPr/>
        </p:nvGrpSpPr>
        <p:grpSpPr bwMode="auto">
          <a:xfrm>
            <a:off x="398463" y="3549650"/>
            <a:ext cx="8575675" cy="2509838"/>
            <a:chOff x="161" y="2202"/>
            <a:chExt cx="5402" cy="1581"/>
          </a:xfrm>
        </p:grpSpPr>
        <p:sp>
          <p:nvSpPr>
            <p:cNvPr id="107528" name="Freeform 6"/>
            <p:cNvSpPr>
              <a:spLocks/>
            </p:cNvSpPr>
            <p:nvPr/>
          </p:nvSpPr>
          <p:spPr bwMode="auto">
            <a:xfrm>
              <a:off x="1151" y="2769"/>
              <a:ext cx="623" cy="256"/>
            </a:xfrm>
            <a:custGeom>
              <a:avLst/>
              <a:gdLst>
                <a:gd name="T0" fmla="*/ 0 w 476"/>
                <a:gd name="T1" fmla="*/ 0 h 247"/>
                <a:gd name="T2" fmla="*/ 35299 w 476"/>
                <a:gd name="T3" fmla="*/ 0 h 247"/>
                <a:gd name="T4" fmla="*/ 35299 w 476"/>
                <a:gd name="T5" fmla="*/ 43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29" name="Freeform 7"/>
            <p:cNvSpPr>
              <a:spLocks/>
            </p:cNvSpPr>
            <p:nvPr/>
          </p:nvSpPr>
          <p:spPr bwMode="auto">
            <a:xfrm>
              <a:off x="2329" y="2972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0 w 2135"/>
                <a:gd name="T5" fmla="*/ 0 h 1662"/>
                <a:gd name="T6" fmla="*/ 0 w 2135"/>
                <a:gd name="T7" fmla="*/ 0 h 1662"/>
                <a:gd name="T8" fmla="*/ 0 w 2135"/>
                <a:gd name="T9" fmla="*/ 0 h 1662"/>
                <a:gd name="T10" fmla="*/ 0 w 2135"/>
                <a:gd name="T11" fmla="*/ 0 h 1662"/>
                <a:gd name="T12" fmla="*/ 0 w 2135"/>
                <a:gd name="T13" fmla="*/ 0 h 1662"/>
                <a:gd name="T14" fmla="*/ 0 w 2135"/>
                <a:gd name="T15" fmla="*/ 0 h 1662"/>
                <a:gd name="T16" fmla="*/ 0 w 2135"/>
                <a:gd name="T17" fmla="*/ 0 h 1662"/>
                <a:gd name="T18" fmla="*/ 0 w 2135"/>
                <a:gd name="T19" fmla="*/ 0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0" name="Line 8"/>
            <p:cNvSpPr>
              <a:spLocks noChangeShapeType="1"/>
            </p:cNvSpPr>
            <p:nvPr/>
          </p:nvSpPr>
          <p:spPr bwMode="auto">
            <a:xfrm flipV="1">
              <a:off x="473" y="2772"/>
              <a:ext cx="22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7531" name="Picture 9" descr="BS00592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4" y="2921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7532" name="Group 10"/>
            <p:cNvGrpSpPr>
              <a:grpSpLocks/>
            </p:cNvGrpSpPr>
            <p:nvPr/>
          </p:nvGrpSpPr>
          <p:grpSpPr bwMode="auto">
            <a:xfrm>
              <a:off x="694" y="2457"/>
              <a:ext cx="475" cy="457"/>
              <a:chOff x="694" y="2457"/>
              <a:chExt cx="475" cy="457"/>
            </a:xfrm>
          </p:grpSpPr>
          <p:sp>
            <p:nvSpPr>
              <p:cNvPr id="107586" name="Rectangle 11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7587" name="Text Box 12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H( )</a:t>
                </a:r>
              </a:p>
            </p:txBody>
          </p:sp>
          <p:sp>
            <p:nvSpPr>
              <p:cNvPr id="107588" name="Text Box 13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07533" name="Group 14"/>
            <p:cNvGrpSpPr>
              <a:grpSpLocks/>
            </p:cNvGrpSpPr>
            <p:nvPr/>
          </p:nvGrpSpPr>
          <p:grpSpPr bwMode="auto">
            <a:xfrm>
              <a:off x="1240" y="2437"/>
              <a:ext cx="477" cy="466"/>
              <a:chOff x="1541" y="1971"/>
              <a:chExt cx="477" cy="466"/>
            </a:xfrm>
          </p:grpSpPr>
          <p:sp>
            <p:nvSpPr>
              <p:cNvPr id="107582" name="Rectangle 15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7583" name="Text Box 16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07584" name="Text Box 17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  <p:sp>
            <p:nvSpPr>
              <p:cNvPr id="107585" name="Text Box 18"/>
              <p:cNvSpPr txBox="1">
                <a:spLocks noChangeArrowheads="1"/>
              </p:cNvSpPr>
              <p:nvPr/>
            </p:nvSpPr>
            <p:spPr bwMode="auto">
              <a:xfrm>
                <a:off x="1638" y="2088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grpSp>
          <p:nvGrpSpPr>
            <p:cNvPr id="107534" name="Group 19"/>
            <p:cNvGrpSpPr>
              <a:grpSpLocks/>
            </p:cNvGrpSpPr>
            <p:nvPr/>
          </p:nvGrpSpPr>
          <p:grpSpPr bwMode="auto">
            <a:xfrm>
              <a:off x="1664" y="2989"/>
              <a:ext cx="410" cy="327"/>
              <a:chOff x="2935" y="1573"/>
              <a:chExt cx="410" cy="327"/>
            </a:xfrm>
          </p:grpSpPr>
          <p:sp>
            <p:nvSpPr>
              <p:cNvPr id="107580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7581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107535" name="Group 22"/>
            <p:cNvGrpSpPr>
              <a:grpSpLocks/>
            </p:cNvGrpSpPr>
            <p:nvPr/>
          </p:nvGrpSpPr>
          <p:grpSpPr bwMode="auto">
            <a:xfrm>
              <a:off x="3560" y="2948"/>
              <a:ext cx="437" cy="327"/>
              <a:chOff x="2935" y="1546"/>
              <a:chExt cx="437" cy="327"/>
            </a:xfrm>
          </p:grpSpPr>
          <p:sp>
            <p:nvSpPr>
              <p:cNvPr id="107578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7579" name="Text Box 24"/>
              <p:cNvSpPr txBox="1">
                <a:spLocks noChangeArrowheads="1"/>
              </p:cNvSpPr>
              <p:nvPr/>
            </p:nvSpPr>
            <p:spPr bwMode="auto">
              <a:xfrm>
                <a:off x="2970" y="1546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107536" name="Text Box 25"/>
            <p:cNvSpPr txBox="1">
              <a:spLocks noChangeArrowheads="1"/>
            </p:cNvSpPr>
            <p:nvPr/>
          </p:nvSpPr>
          <p:spPr bwMode="auto">
            <a:xfrm>
              <a:off x="4825" y="2598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H(m )</a:t>
              </a:r>
            </a:p>
          </p:txBody>
        </p:sp>
        <p:grpSp>
          <p:nvGrpSpPr>
            <p:cNvPr id="107537" name="Group 26"/>
            <p:cNvGrpSpPr>
              <a:grpSpLocks/>
            </p:cNvGrpSpPr>
            <p:nvPr/>
          </p:nvGrpSpPr>
          <p:grpSpPr bwMode="auto">
            <a:xfrm>
              <a:off x="1705" y="2439"/>
              <a:ext cx="715" cy="333"/>
              <a:chOff x="1778" y="2485"/>
              <a:chExt cx="715" cy="333"/>
            </a:xfrm>
          </p:grpSpPr>
          <p:sp>
            <p:nvSpPr>
              <p:cNvPr id="107576" name="Text Box 27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r>
                  <a:rPr lang="en-US" sz="1800">
                    <a:latin typeface="Arial" charset="0"/>
                  </a:rPr>
                  <a:t>(H(m))</a:t>
                </a:r>
              </a:p>
            </p:txBody>
          </p:sp>
          <p:sp>
            <p:nvSpPr>
              <p:cNvPr id="107577" name="Text Box 28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107538" name="Freeform 29"/>
            <p:cNvSpPr>
              <a:spLocks/>
            </p:cNvSpPr>
            <p:nvPr/>
          </p:nvSpPr>
          <p:spPr bwMode="auto">
            <a:xfrm flipV="1">
              <a:off x="554" y="3295"/>
              <a:ext cx="1234" cy="247"/>
            </a:xfrm>
            <a:custGeom>
              <a:avLst/>
              <a:gdLst>
                <a:gd name="T0" fmla="*/ 0 w 476"/>
                <a:gd name="T1" fmla="*/ 0 h 247"/>
                <a:gd name="T2" fmla="*/ 1981148769 w 476"/>
                <a:gd name="T3" fmla="*/ 0 h 247"/>
                <a:gd name="T4" fmla="*/ 1981148769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/>
            </a:p>
          </p:txBody>
        </p:sp>
        <p:sp>
          <p:nvSpPr>
            <p:cNvPr id="107539" name="Text Box 30"/>
            <p:cNvSpPr txBox="1">
              <a:spLocks noChangeArrowheads="1"/>
            </p:cNvSpPr>
            <p:nvPr/>
          </p:nvSpPr>
          <p:spPr bwMode="auto">
            <a:xfrm>
              <a:off x="272" y="263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m</a:t>
              </a:r>
            </a:p>
          </p:txBody>
        </p:sp>
        <p:grpSp>
          <p:nvGrpSpPr>
            <p:cNvPr id="107540" name="Group 31"/>
            <p:cNvGrpSpPr>
              <a:grpSpLocks/>
            </p:cNvGrpSpPr>
            <p:nvPr/>
          </p:nvGrpSpPr>
          <p:grpSpPr bwMode="auto">
            <a:xfrm>
              <a:off x="1193" y="2216"/>
              <a:ext cx="285" cy="299"/>
              <a:chOff x="2637" y="716"/>
              <a:chExt cx="285" cy="299"/>
            </a:xfrm>
          </p:grpSpPr>
          <p:sp>
            <p:nvSpPr>
              <p:cNvPr id="107574" name="Text Box 32"/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endParaRPr lang="en-US" sz="1800">
                  <a:latin typeface="Arial" charset="0"/>
                </a:endParaRPr>
              </a:p>
            </p:txBody>
          </p:sp>
          <p:sp>
            <p:nvSpPr>
              <p:cNvPr id="107575" name="Text Box 33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107541" name="Line 34"/>
            <p:cNvSpPr>
              <a:spLocks noChangeShapeType="1"/>
            </p:cNvSpPr>
            <p:nvPr/>
          </p:nvSpPr>
          <p:spPr bwMode="auto">
            <a:xfrm>
              <a:off x="1477" y="238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7542" name="Picture 35" descr="BS00768_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493" y="2264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43" name="Picture 36" descr="Alic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2964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544" name="Line 37"/>
            <p:cNvSpPr>
              <a:spLocks noChangeShapeType="1"/>
            </p:cNvSpPr>
            <p:nvPr/>
          </p:nvSpPr>
          <p:spPr bwMode="auto">
            <a:xfrm flipV="1">
              <a:off x="1930" y="3153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45" name="Line 38"/>
            <p:cNvSpPr>
              <a:spLocks noChangeShapeType="1"/>
            </p:cNvSpPr>
            <p:nvPr/>
          </p:nvSpPr>
          <p:spPr bwMode="auto">
            <a:xfrm flipV="1">
              <a:off x="3114" y="3148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7546" name="Picture 39" descr="BS00592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" y="2907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547" name="Text Box 40"/>
            <p:cNvSpPr txBox="1">
              <a:spLocks noChangeArrowheads="1"/>
            </p:cNvSpPr>
            <p:nvPr/>
          </p:nvSpPr>
          <p:spPr bwMode="auto">
            <a:xfrm>
              <a:off x="2400" y="3125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Internet</a:t>
              </a:r>
            </a:p>
          </p:txBody>
        </p:sp>
        <p:sp>
          <p:nvSpPr>
            <p:cNvPr id="107548" name="Freeform 41"/>
            <p:cNvSpPr>
              <a:spLocks/>
            </p:cNvSpPr>
            <p:nvPr/>
          </p:nvSpPr>
          <p:spPr bwMode="auto">
            <a:xfrm flipH="1">
              <a:off x="3671" y="2774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49" name="Freeform 42"/>
            <p:cNvSpPr>
              <a:spLocks/>
            </p:cNvSpPr>
            <p:nvPr/>
          </p:nvSpPr>
          <p:spPr bwMode="auto">
            <a:xfrm flipH="1" flipV="1">
              <a:off x="3685" y="3300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/>
            </a:p>
          </p:txBody>
        </p:sp>
        <p:pic>
          <p:nvPicPr>
            <p:cNvPr id="107550" name="Picture 43" descr="Bo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8" y="2916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551" name="Text Box 44"/>
            <p:cNvSpPr txBox="1">
              <a:spLocks noChangeArrowheads="1"/>
            </p:cNvSpPr>
            <p:nvPr/>
          </p:nvSpPr>
          <p:spPr bwMode="auto">
            <a:xfrm>
              <a:off x="323" y="3435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m</a:t>
              </a:r>
            </a:p>
          </p:txBody>
        </p:sp>
        <p:grpSp>
          <p:nvGrpSpPr>
            <p:cNvPr id="107552" name="Group 45"/>
            <p:cNvGrpSpPr>
              <a:grpSpLocks/>
            </p:cNvGrpSpPr>
            <p:nvPr/>
          </p:nvGrpSpPr>
          <p:grpSpPr bwMode="auto">
            <a:xfrm>
              <a:off x="4152" y="2424"/>
              <a:ext cx="477" cy="466"/>
              <a:chOff x="1541" y="1971"/>
              <a:chExt cx="477" cy="466"/>
            </a:xfrm>
          </p:grpSpPr>
          <p:sp>
            <p:nvSpPr>
              <p:cNvPr id="107570" name="Rectangle 46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7571" name="Text Box 47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07572" name="Text Box 48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  <p:sp>
            <p:nvSpPr>
              <p:cNvPr id="107573" name="Text Box 49"/>
              <p:cNvSpPr txBox="1">
                <a:spLocks noChangeArrowheads="1"/>
              </p:cNvSpPr>
              <p:nvPr/>
            </p:nvSpPr>
            <p:spPr bwMode="auto">
              <a:xfrm>
                <a:off x="1633" y="208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107553" name="Line 50"/>
            <p:cNvSpPr>
              <a:spLocks noChangeShapeType="1"/>
            </p:cNvSpPr>
            <p:nvPr/>
          </p:nvSpPr>
          <p:spPr bwMode="auto">
            <a:xfrm>
              <a:off x="4562" y="2375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7554" name="Picture 51" descr="BS00768_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10" y="232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7555" name="Group 52"/>
            <p:cNvGrpSpPr>
              <a:grpSpLocks/>
            </p:cNvGrpSpPr>
            <p:nvPr/>
          </p:nvGrpSpPr>
          <p:grpSpPr bwMode="auto">
            <a:xfrm>
              <a:off x="4279" y="2202"/>
              <a:ext cx="303" cy="299"/>
              <a:chOff x="2637" y="716"/>
              <a:chExt cx="303" cy="299"/>
            </a:xfrm>
          </p:grpSpPr>
          <p:sp>
            <p:nvSpPr>
              <p:cNvPr id="107568" name="Text Box 53"/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endParaRPr lang="en-US" sz="1800">
                  <a:latin typeface="Arial" charset="0"/>
                </a:endParaRPr>
              </a:p>
            </p:txBody>
          </p:sp>
          <p:sp>
            <p:nvSpPr>
              <p:cNvPr id="107569" name="Text Box 54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107556" name="Group 55"/>
            <p:cNvGrpSpPr>
              <a:grpSpLocks/>
            </p:cNvGrpSpPr>
            <p:nvPr/>
          </p:nvGrpSpPr>
          <p:grpSpPr bwMode="auto">
            <a:xfrm>
              <a:off x="3419" y="2434"/>
              <a:ext cx="715" cy="333"/>
              <a:chOff x="1778" y="2485"/>
              <a:chExt cx="715" cy="333"/>
            </a:xfrm>
          </p:grpSpPr>
          <p:sp>
            <p:nvSpPr>
              <p:cNvPr id="107566" name="Text Box 56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r>
                  <a:rPr lang="en-US" sz="1800">
                    <a:latin typeface="Arial" charset="0"/>
                  </a:rPr>
                  <a:t>(H(m))</a:t>
                </a:r>
              </a:p>
            </p:txBody>
          </p:sp>
          <p:sp>
            <p:nvSpPr>
              <p:cNvPr id="107567" name="Text Box 57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107557" name="Text Box 58"/>
            <p:cNvSpPr txBox="1">
              <a:spLocks noChangeArrowheads="1"/>
            </p:cNvSpPr>
            <p:nvPr/>
          </p:nvSpPr>
          <p:spPr bwMode="auto">
            <a:xfrm>
              <a:off x="3664" y="353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m</a:t>
              </a:r>
            </a:p>
          </p:txBody>
        </p:sp>
        <p:grpSp>
          <p:nvGrpSpPr>
            <p:cNvPr id="107558" name="Group 59"/>
            <p:cNvGrpSpPr>
              <a:grpSpLocks/>
            </p:cNvGrpSpPr>
            <p:nvPr/>
          </p:nvGrpSpPr>
          <p:grpSpPr bwMode="auto">
            <a:xfrm>
              <a:off x="4165" y="3202"/>
              <a:ext cx="475" cy="457"/>
              <a:chOff x="694" y="2457"/>
              <a:chExt cx="475" cy="457"/>
            </a:xfrm>
          </p:grpSpPr>
          <p:sp>
            <p:nvSpPr>
              <p:cNvPr id="107563" name="Rectangle 60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7564" name="Text Box 61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H( )</a:t>
                </a:r>
              </a:p>
            </p:txBody>
          </p:sp>
          <p:sp>
            <p:nvSpPr>
              <p:cNvPr id="107565" name="Text Box 62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</p:grpSp>
        <p:sp>
          <p:nvSpPr>
            <p:cNvPr id="107559" name="Freeform 63"/>
            <p:cNvSpPr>
              <a:spLocks/>
            </p:cNvSpPr>
            <p:nvPr/>
          </p:nvSpPr>
          <p:spPr bwMode="auto">
            <a:xfrm flipV="1">
              <a:off x="4657" y="3295"/>
              <a:ext cx="192" cy="247"/>
            </a:xfrm>
            <a:custGeom>
              <a:avLst/>
              <a:gdLst>
                <a:gd name="T0" fmla="*/ 0 w 476"/>
                <a:gd name="T1" fmla="*/ 0 h 247"/>
                <a:gd name="T2" fmla="*/ 0 w 476"/>
                <a:gd name="T3" fmla="*/ 0 h 247"/>
                <a:gd name="T4" fmla="*/ 0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/>
            </a:p>
          </p:txBody>
        </p:sp>
        <p:sp>
          <p:nvSpPr>
            <p:cNvPr id="107560" name="Freeform 64"/>
            <p:cNvSpPr>
              <a:spLocks/>
            </p:cNvSpPr>
            <p:nvPr/>
          </p:nvSpPr>
          <p:spPr bwMode="auto">
            <a:xfrm>
              <a:off x="4644" y="2743"/>
              <a:ext cx="192" cy="247"/>
            </a:xfrm>
            <a:custGeom>
              <a:avLst/>
              <a:gdLst>
                <a:gd name="T0" fmla="*/ 0 w 476"/>
                <a:gd name="T1" fmla="*/ 0 h 247"/>
                <a:gd name="T2" fmla="*/ 0 w 476"/>
                <a:gd name="T3" fmla="*/ 0 h 247"/>
                <a:gd name="T4" fmla="*/ 0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61" name="Text Box 65"/>
            <p:cNvSpPr txBox="1">
              <a:spLocks noChangeArrowheads="1"/>
            </p:cNvSpPr>
            <p:nvPr/>
          </p:nvSpPr>
          <p:spPr bwMode="auto">
            <a:xfrm>
              <a:off x="4834" y="3413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H(m )</a:t>
              </a:r>
            </a:p>
          </p:txBody>
        </p:sp>
        <p:sp>
          <p:nvSpPr>
            <p:cNvPr id="107562" name="Text Box 66"/>
            <p:cNvSpPr txBox="1">
              <a:spLocks noChangeArrowheads="1"/>
            </p:cNvSpPr>
            <p:nvPr/>
          </p:nvSpPr>
          <p:spPr bwMode="auto">
            <a:xfrm>
              <a:off x="4441" y="2986"/>
              <a:ext cx="8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compare</a:t>
              </a:r>
            </a:p>
          </p:txBody>
        </p:sp>
      </p:grpSp>
      <p:pic>
        <p:nvPicPr>
          <p:cNvPr id="107526" name="Picture 19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8743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>
            <a:endCxn id="107576" idx="0"/>
          </p:cNvCxnSpPr>
          <p:nvPr/>
        </p:nvCxnSpPr>
        <p:spPr bwMode="auto">
          <a:xfrm flipH="1">
            <a:off x="3417888" y="2867025"/>
            <a:ext cx="1936750" cy="12207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521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latin typeface="Gill Sans MT" charset="0"/>
              </a:rPr>
              <a:t>Secure e-mail </a:t>
            </a:r>
            <a:r>
              <a:rPr lang="en-US" sz="4000">
                <a:latin typeface="Gill Sans MT" charset="0"/>
              </a:rPr>
              <a:t>(all)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27050" y="1314450"/>
            <a:ext cx="7931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 Alice wants to provide confidentiality, sender authentication, </a:t>
            </a:r>
            <a:br>
              <a:rPr lang="en-US" sz="2400">
                <a:latin typeface="Gill Sans MT" charset="0"/>
              </a:rPr>
            </a:br>
            <a:r>
              <a:rPr lang="en-US" sz="2400">
                <a:latin typeface="Gill Sans MT" charset="0"/>
              </a:rPr>
              <a:t>   and message integrity.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885825" y="5605463"/>
            <a:ext cx="7591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>
                <a:solidFill>
                  <a:srgbClr val="C00000"/>
                </a:solidFill>
                <a:latin typeface="Gill Sans MT" charset="0"/>
              </a:rPr>
              <a:t>Alice uses three keys: </a:t>
            </a:r>
            <a:r>
              <a:rPr lang="en-US" sz="2400">
                <a:latin typeface="Gill Sans MT" charset="0"/>
              </a:rPr>
              <a:t>her private key, Bob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>
                <a:latin typeface="Gill Sans MT" charset="0"/>
              </a:rPr>
              <a:t>s public key, newly created symmetric key</a:t>
            </a:r>
            <a:endParaRPr lang="en-US" sz="2400">
              <a:latin typeface="Gill Sans MT" charset="0"/>
            </a:endParaRPr>
          </a:p>
        </p:txBody>
      </p:sp>
      <p:grpSp>
        <p:nvGrpSpPr>
          <p:cNvPr id="109573" name="Group 5"/>
          <p:cNvGrpSpPr>
            <a:grpSpLocks/>
          </p:cNvGrpSpPr>
          <p:nvPr/>
        </p:nvGrpSpPr>
        <p:grpSpPr bwMode="auto">
          <a:xfrm>
            <a:off x="1023938" y="2014538"/>
            <a:ext cx="6983412" cy="3552825"/>
            <a:chOff x="819" y="1470"/>
            <a:chExt cx="4399" cy="2238"/>
          </a:xfrm>
        </p:grpSpPr>
        <p:sp>
          <p:nvSpPr>
            <p:cNvPr id="109575" name="Freeform 6"/>
            <p:cNvSpPr>
              <a:spLocks/>
            </p:cNvSpPr>
            <p:nvPr/>
          </p:nvSpPr>
          <p:spPr bwMode="auto">
            <a:xfrm>
              <a:off x="1809" y="2083"/>
              <a:ext cx="623" cy="256"/>
            </a:xfrm>
            <a:custGeom>
              <a:avLst/>
              <a:gdLst>
                <a:gd name="T0" fmla="*/ 0 w 476"/>
                <a:gd name="T1" fmla="*/ 0 h 247"/>
                <a:gd name="T2" fmla="*/ 35299 w 476"/>
                <a:gd name="T3" fmla="*/ 0 h 247"/>
                <a:gd name="T4" fmla="*/ 35299 w 476"/>
                <a:gd name="T5" fmla="*/ 43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76" name="Line 7"/>
            <p:cNvSpPr>
              <a:spLocks noChangeShapeType="1"/>
            </p:cNvSpPr>
            <p:nvPr/>
          </p:nvSpPr>
          <p:spPr bwMode="auto">
            <a:xfrm flipV="1">
              <a:off x="1131" y="2086"/>
              <a:ext cx="22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577" name="Group 8"/>
            <p:cNvGrpSpPr>
              <a:grpSpLocks/>
            </p:cNvGrpSpPr>
            <p:nvPr/>
          </p:nvGrpSpPr>
          <p:grpSpPr bwMode="auto">
            <a:xfrm>
              <a:off x="1352" y="1771"/>
              <a:ext cx="475" cy="457"/>
              <a:chOff x="694" y="2457"/>
              <a:chExt cx="475" cy="457"/>
            </a:xfrm>
          </p:grpSpPr>
          <p:sp>
            <p:nvSpPr>
              <p:cNvPr id="109630" name="Rectangle 9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9631" name="Text Box 10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H( )</a:t>
                </a:r>
              </a:p>
            </p:txBody>
          </p:sp>
          <p:sp>
            <p:nvSpPr>
              <p:cNvPr id="109632" name="Text Box 11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09578" name="Group 12"/>
            <p:cNvGrpSpPr>
              <a:grpSpLocks/>
            </p:cNvGrpSpPr>
            <p:nvPr/>
          </p:nvGrpSpPr>
          <p:grpSpPr bwMode="auto">
            <a:xfrm>
              <a:off x="1898" y="1751"/>
              <a:ext cx="477" cy="466"/>
              <a:chOff x="1541" y="1971"/>
              <a:chExt cx="477" cy="466"/>
            </a:xfrm>
          </p:grpSpPr>
          <p:sp>
            <p:nvSpPr>
              <p:cNvPr id="109626" name="Rectangle 13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9627" name="Text Box 14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09628" name="Text Box 15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  <p:sp>
            <p:nvSpPr>
              <p:cNvPr id="109629" name="Text Box 16"/>
              <p:cNvSpPr txBox="1">
                <a:spLocks noChangeArrowheads="1"/>
              </p:cNvSpPr>
              <p:nvPr/>
            </p:nvSpPr>
            <p:spPr bwMode="auto">
              <a:xfrm>
                <a:off x="1638" y="2088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grpSp>
          <p:nvGrpSpPr>
            <p:cNvPr id="109579" name="Group 17"/>
            <p:cNvGrpSpPr>
              <a:grpSpLocks/>
            </p:cNvGrpSpPr>
            <p:nvPr/>
          </p:nvGrpSpPr>
          <p:grpSpPr bwMode="auto">
            <a:xfrm>
              <a:off x="2321" y="2303"/>
              <a:ext cx="402" cy="327"/>
              <a:chOff x="2934" y="1573"/>
              <a:chExt cx="402" cy="327"/>
            </a:xfrm>
          </p:grpSpPr>
          <p:sp>
            <p:nvSpPr>
              <p:cNvPr id="109624" name="Oval 18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9625" name="Text Box 19"/>
              <p:cNvSpPr txBox="1">
                <a:spLocks noChangeArrowheads="1"/>
              </p:cNvSpPr>
              <p:nvPr/>
            </p:nvSpPr>
            <p:spPr bwMode="auto">
              <a:xfrm>
                <a:off x="2934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109580" name="Group 20"/>
            <p:cNvGrpSpPr>
              <a:grpSpLocks/>
            </p:cNvGrpSpPr>
            <p:nvPr/>
          </p:nvGrpSpPr>
          <p:grpSpPr bwMode="auto">
            <a:xfrm>
              <a:off x="2363" y="1753"/>
              <a:ext cx="715" cy="333"/>
              <a:chOff x="1778" y="2485"/>
              <a:chExt cx="715" cy="333"/>
            </a:xfrm>
          </p:grpSpPr>
          <p:sp>
            <p:nvSpPr>
              <p:cNvPr id="109622" name="Text Box 21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r>
                  <a:rPr lang="en-US" sz="1800">
                    <a:latin typeface="Arial" charset="0"/>
                  </a:rPr>
                  <a:t>(H(m))</a:t>
                </a:r>
              </a:p>
            </p:txBody>
          </p:sp>
          <p:sp>
            <p:nvSpPr>
              <p:cNvPr id="109623" name="Text Box 22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109581" name="Freeform 23"/>
            <p:cNvSpPr>
              <a:spLocks/>
            </p:cNvSpPr>
            <p:nvPr/>
          </p:nvSpPr>
          <p:spPr bwMode="auto">
            <a:xfrm flipV="1">
              <a:off x="1212" y="2609"/>
              <a:ext cx="1234" cy="247"/>
            </a:xfrm>
            <a:custGeom>
              <a:avLst/>
              <a:gdLst>
                <a:gd name="T0" fmla="*/ 0 w 476"/>
                <a:gd name="T1" fmla="*/ 0 h 247"/>
                <a:gd name="T2" fmla="*/ 1981148769 w 476"/>
                <a:gd name="T3" fmla="*/ 0 h 247"/>
                <a:gd name="T4" fmla="*/ 1981148769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82" name="Text Box 24"/>
            <p:cNvSpPr txBox="1">
              <a:spLocks noChangeArrowheads="1"/>
            </p:cNvSpPr>
            <p:nvPr/>
          </p:nvSpPr>
          <p:spPr bwMode="auto">
            <a:xfrm>
              <a:off x="930" y="1948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m</a:t>
              </a:r>
            </a:p>
          </p:txBody>
        </p:sp>
        <p:grpSp>
          <p:nvGrpSpPr>
            <p:cNvPr id="109583" name="Group 25"/>
            <p:cNvGrpSpPr>
              <a:grpSpLocks/>
            </p:cNvGrpSpPr>
            <p:nvPr/>
          </p:nvGrpSpPr>
          <p:grpSpPr bwMode="auto">
            <a:xfrm>
              <a:off x="1866" y="1470"/>
              <a:ext cx="285" cy="359"/>
              <a:chOff x="2652" y="656"/>
              <a:chExt cx="285" cy="359"/>
            </a:xfrm>
          </p:grpSpPr>
          <p:sp>
            <p:nvSpPr>
              <p:cNvPr id="109620" name="Text Box 26"/>
              <p:cNvSpPr txBox="1">
                <a:spLocks noChangeArrowheads="1"/>
              </p:cNvSpPr>
              <p:nvPr/>
            </p:nvSpPr>
            <p:spPr bwMode="auto">
              <a:xfrm>
                <a:off x="2652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endParaRPr lang="en-US" sz="1800">
                  <a:latin typeface="Arial" charset="0"/>
                </a:endParaRPr>
              </a:p>
            </p:txBody>
          </p:sp>
          <p:sp>
            <p:nvSpPr>
              <p:cNvPr id="109621" name="Text Box 27"/>
              <p:cNvSpPr txBox="1">
                <a:spLocks noChangeArrowheads="1"/>
              </p:cNvSpPr>
              <p:nvPr/>
            </p:nvSpPr>
            <p:spPr bwMode="auto">
              <a:xfrm>
                <a:off x="2756" y="65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109584" name="Line 28"/>
            <p:cNvSpPr>
              <a:spLocks noChangeShapeType="1"/>
            </p:cNvSpPr>
            <p:nvPr/>
          </p:nvSpPr>
          <p:spPr bwMode="auto">
            <a:xfrm>
              <a:off x="2135" y="170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9585" name="Picture 29" descr="BS0076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177" y="1559"/>
              <a:ext cx="26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586" name="Picture 30" descr="Alic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" y="2278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587" name="Text Box 31"/>
            <p:cNvSpPr txBox="1">
              <a:spLocks noChangeArrowheads="1"/>
            </p:cNvSpPr>
            <p:nvPr/>
          </p:nvSpPr>
          <p:spPr bwMode="auto">
            <a:xfrm>
              <a:off x="981" y="2749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109588" name="Freeform 32"/>
            <p:cNvSpPr>
              <a:spLocks/>
            </p:cNvSpPr>
            <p:nvPr/>
          </p:nvSpPr>
          <p:spPr bwMode="auto">
            <a:xfrm>
              <a:off x="4377" y="2657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0 w 2135"/>
                <a:gd name="T5" fmla="*/ 0 h 1662"/>
                <a:gd name="T6" fmla="*/ 0 w 2135"/>
                <a:gd name="T7" fmla="*/ 0 h 1662"/>
                <a:gd name="T8" fmla="*/ 0 w 2135"/>
                <a:gd name="T9" fmla="*/ 0 h 1662"/>
                <a:gd name="T10" fmla="*/ 0 w 2135"/>
                <a:gd name="T11" fmla="*/ 0 h 1662"/>
                <a:gd name="T12" fmla="*/ 0 w 2135"/>
                <a:gd name="T13" fmla="*/ 0 h 1662"/>
                <a:gd name="T14" fmla="*/ 0 w 2135"/>
                <a:gd name="T15" fmla="*/ 0 h 1662"/>
                <a:gd name="T16" fmla="*/ 0 w 2135"/>
                <a:gd name="T17" fmla="*/ 0 h 1662"/>
                <a:gd name="T18" fmla="*/ 0 w 2135"/>
                <a:gd name="T19" fmla="*/ 0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9" name="Line 33"/>
            <p:cNvSpPr>
              <a:spLocks noChangeShapeType="1"/>
            </p:cNvSpPr>
            <p:nvPr/>
          </p:nvSpPr>
          <p:spPr bwMode="auto">
            <a:xfrm>
              <a:off x="2557" y="2458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9590" name="Picture 34" descr="BS0076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505" y="1977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591" name="Picture 35" descr="BS00592_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2" y="2606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9592" name="Group 36"/>
            <p:cNvGrpSpPr>
              <a:grpSpLocks/>
            </p:cNvGrpSpPr>
            <p:nvPr/>
          </p:nvGrpSpPr>
          <p:grpSpPr bwMode="auto">
            <a:xfrm>
              <a:off x="2870" y="2152"/>
              <a:ext cx="475" cy="466"/>
              <a:chOff x="1645" y="256"/>
              <a:chExt cx="475" cy="466"/>
            </a:xfrm>
          </p:grpSpPr>
          <p:sp>
            <p:nvSpPr>
              <p:cNvPr id="109617" name="Rectangle 37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9618" name="Text Box 38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S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09619" name="Text Box 39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09593" name="Group 40"/>
            <p:cNvGrpSpPr>
              <a:grpSpLocks/>
            </p:cNvGrpSpPr>
            <p:nvPr/>
          </p:nvGrpSpPr>
          <p:grpSpPr bwMode="auto">
            <a:xfrm>
              <a:off x="2885" y="2908"/>
              <a:ext cx="475" cy="466"/>
              <a:chOff x="2144" y="3214"/>
              <a:chExt cx="475" cy="466"/>
            </a:xfrm>
          </p:grpSpPr>
          <p:sp>
            <p:nvSpPr>
              <p:cNvPr id="109613" name="Rectangle 41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9614" name="Text Box 42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09615" name="Text Box 43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  <p:sp>
            <p:nvSpPr>
              <p:cNvPr id="109616" name="Text Box 44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109594" name="Group 45"/>
            <p:cNvGrpSpPr>
              <a:grpSpLocks/>
            </p:cNvGrpSpPr>
            <p:nvPr/>
          </p:nvGrpSpPr>
          <p:grpSpPr bwMode="auto">
            <a:xfrm>
              <a:off x="3712" y="2674"/>
              <a:ext cx="410" cy="327"/>
              <a:chOff x="2935" y="1573"/>
              <a:chExt cx="410" cy="327"/>
            </a:xfrm>
          </p:grpSpPr>
          <p:sp>
            <p:nvSpPr>
              <p:cNvPr id="109611" name="Oval 46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9612" name="Text Box 47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109595" name="Line 48"/>
            <p:cNvSpPr>
              <a:spLocks noChangeShapeType="1"/>
            </p:cNvSpPr>
            <p:nvPr/>
          </p:nvSpPr>
          <p:spPr bwMode="auto">
            <a:xfrm>
              <a:off x="2589" y="3231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596" name="Group 49"/>
            <p:cNvGrpSpPr>
              <a:grpSpLocks/>
            </p:cNvGrpSpPr>
            <p:nvPr/>
          </p:nvGrpSpPr>
          <p:grpSpPr bwMode="auto">
            <a:xfrm>
              <a:off x="3355" y="3157"/>
              <a:ext cx="611" cy="332"/>
              <a:chOff x="3501" y="648"/>
              <a:chExt cx="611" cy="332"/>
            </a:xfrm>
          </p:grpSpPr>
          <p:sp>
            <p:nvSpPr>
              <p:cNvPr id="109609" name="Text Box 5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r>
                  <a:rPr lang="en-US" sz="1800">
                    <a:latin typeface="Arial" charset="0"/>
                  </a:rPr>
                  <a:t>(K</a:t>
                </a:r>
                <a:r>
                  <a:rPr lang="en-US" baseline="-25000">
                    <a:latin typeface="Arial" charset="0"/>
                  </a:rPr>
                  <a:t>S</a:t>
                </a:r>
                <a:r>
                  <a:rPr lang="en-US" sz="1800">
                    <a:latin typeface="Arial" charset="0"/>
                  </a:rPr>
                  <a:t> )</a:t>
                </a:r>
              </a:p>
            </p:txBody>
          </p:sp>
          <p:sp>
            <p:nvSpPr>
              <p:cNvPr id="109610" name="Text Box 5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109597" name="Freeform 52"/>
            <p:cNvSpPr>
              <a:spLocks/>
            </p:cNvSpPr>
            <p:nvPr/>
          </p:nvSpPr>
          <p:spPr bwMode="auto">
            <a:xfrm>
              <a:off x="3346" y="2463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8" name="Freeform 53"/>
            <p:cNvSpPr>
              <a:spLocks/>
            </p:cNvSpPr>
            <p:nvPr/>
          </p:nvSpPr>
          <p:spPr bwMode="auto">
            <a:xfrm flipV="1">
              <a:off x="3360" y="2980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9" name="Text Box 54"/>
            <p:cNvSpPr txBox="1">
              <a:spLocks noChangeArrowheads="1"/>
            </p:cNvSpPr>
            <p:nvPr/>
          </p:nvSpPr>
          <p:spPr bwMode="auto">
            <a:xfrm>
              <a:off x="3233" y="193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K</a:t>
              </a:r>
              <a:r>
                <a:rPr lang="en-US" b="1" baseline="-25000">
                  <a:solidFill>
                    <a:srgbClr val="0000FF"/>
                  </a:solidFill>
                  <a:latin typeface="Arial" charset="0"/>
                </a:rPr>
                <a:t>S</a:t>
              </a:r>
            </a:p>
          </p:txBody>
        </p:sp>
        <p:sp>
          <p:nvSpPr>
            <p:cNvPr id="109600" name="Line 55"/>
            <p:cNvSpPr>
              <a:spLocks noChangeShapeType="1"/>
            </p:cNvSpPr>
            <p:nvPr/>
          </p:nvSpPr>
          <p:spPr bwMode="auto">
            <a:xfrm>
              <a:off x="3264" y="2107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01" name="Group 56"/>
            <p:cNvGrpSpPr>
              <a:grpSpLocks/>
            </p:cNvGrpSpPr>
            <p:nvPr/>
          </p:nvGrpSpPr>
          <p:grpSpPr bwMode="auto">
            <a:xfrm>
              <a:off x="2863" y="3409"/>
              <a:ext cx="297" cy="299"/>
              <a:chOff x="2643" y="716"/>
              <a:chExt cx="297" cy="299"/>
            </a:xfrm>
          </p:grpSpPr>
          <p:sp>
            <p:nvSpPr>
              <p:cNvPr id="109607" name="Text Box 5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endParaRPr lang="en-US" sz="1800">
                  <a:latin typeface="Arial" charset="0"/>
                </a:endParaRPr>
              </a:p>
            </p:txBody>
          </p:sp>
          <p:sp>
            <p:nvSpPr>
              <p:cNvPr id="109608" name="Text Box 5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109602" name="Line 59"/>
            <p:cNvSpPr>
              <a:spLocks noChangeShapeType="1"/>
            </p:cNvSpPr>
            <p:nvPr/>
          </p:nvSpPr>
          <p:spPr bwMode="auto">
            <a:xfrm>
              <a:off x="3114" y="3391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9603" name="Picture 60" descr="BS0076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170" y="3564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604" name="Line 61"/>
            <p:cNvSpPr>
              <a:spLocks noChangeShapeType="1"/>
            </p:cNvSpPr>
            <p:nvPr/>
          </p:nvSpPr>
          <p:spPr bwMode="auto">
            <a:xfrm flipV="1">
              <a:off x="3978" y="2838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5" name="Text Box 62"/>
            <p:cNvSpPr txBox="1">
              <a:spLocks noChangeArrowheads="1"/>
            </p:cNvSpPr>
            <p:nvPr/>
          </p:nvSpPr>
          <p:spPr bwMode="auto">
            <a:xfrm>
              <a:off x="4448" y="2810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Internet</a:t>
              </a:r>
            </a:p>
          </p:txBody>
        </p:sp>
        <p:sp>
          <p:nvSpPr>
            <p:cNvPr id="109606" name="Text Box 63"/>
            <p:cNvSpPr txBox="1">
              <a:spLocks noChangeArrowheads="1"/>
            </p:cNvSpPr>
            <p:nvPr/>
          </p:nvSpPr>
          <p:spPr bwMode="auto">
            <a:xfrm>
              <a:off x="2345" y="311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K</a:t>
              </a:r>
              <a:r>
                <a:rPr lang="en-US" b="1" baseline="-25000">
                  <a:solidFill>
                    <a:srgbClr val="0000FF"/>
                  </a:solidFill>
                  <a:latin typeface="Arial" charset="0"/>
                </a:rPr>
                <a:t>S</a:t>
              </a:r>
            </a:p>
          </p:txBody>
        </p:sp>
      </p:grpSp>
      <p:pic>
        <p:nvPicPr>
          <p:cNvPr id="109574" name="Picture 19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350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18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latin typeface="Gill Sans MT" charset="0"/>
              </a:rPr>
              <a:t>Secure e-mail </a:t>
            </a:r>
            <a:r>
              <a:rPr lang="en-US" sz="4000">
                <a:latin typeface="Gill Sans MT" charset="0"/>
              </a:rPr>
              <a:t>(all)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527050" y="1314450"/>
            <a:ext cx="7931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  <a:buFont typeface="Wingdings" charset="0"/>
              <a:buChar char="v"/>
            </a:pPr>
            <a:r>
              <a:rPr lang="en-US" sz="2400">
                <a:latin typeface="Gill Sans MT" charset="0"/>
              </a:rPr>
              <a:t> Alice wants to provide confidentiality, sender authentication, </a:t>
            </a:r>
            <a:br>
              <a:rPr lang="en-US" sz="2400">
                <a:latin typeface="Gill Sans MT" charset="0"/>
              </a:rPr>
            </a:br>
            <a:r>
              <a:rPr lang="en-US" sz="2400">
                <a:latin typeface="Gill Sans MT" charset="0"/>
              </a:rPr>
              <a:t>   and message integrity.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885825" y="5605463"/>
            <a:ext cx="7591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>
                <a:solidFill>
                  <a:srgbClr val="C00000"/>
                </a:solidFill>
                <a:latin typeface="Gill Sans MT" charset="0"/>
              </a:rPr>
              <a:t>Alice uses three keys: </a:t>
            </a:r>
            <a:r>
              <a:rPr lang="en-US" sz="2400">
                <a:latin typeface="Gill Sans MT" charset="0"/>
              </a:rPr>
              <a:t>her private key, Bob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>
                <a:latin typeface="Gill Sans MT" charset="0"/>
              </a:rPr>
              <a:t>s public key, newly created symmetric key</a:t>
            </a:r>
            <a:endParaRPr lang="en-US" sz="2400">
              <a:latin typeface="Gill Sans MT" charset="0"/>
            </a:endParaRPr>
          </a:p>
        </p:txBody>
      </p:sp>
      <p:grpSp>
        <p:nvGrpSpPr>
          <p:cNvPr id="111621" name="Group 5"/>
          <p:cNvGrpSpPr>
            <a:grpSpLocks/>
          </p:cNvGrpSpPr>
          <p:nvPr/>
        </p:nvGrpSpPr>
        <p:grpSpPr bwMode="auto">
          <a:xfrm>
            <a:off x="1023938" y="2014538"/>
            <a:ext cx="6983412" cy="3552825"/>
            <a:chOff x="819" y="1470"/>
            <a:chExt cx="4399" cy="2238"/>
          </a:xfrm>
        </p:grpSpPr>
        <p:sp>
          <p:nvSpPr>
            <p:cNvPr id="111623" name="Freeform 6"/>
            <p:cNvSpPr>
              <a:spLocks/>
            </p:cNvSpPr>
            <p:nvPr/>
          </p:nvSpPr>
          <p:spPr bwMode="auto">
            <a:xfrm>
              <a:off x="1809" y="2083"/>
              <a:ext cx="623" cy="256"/>
            </a:xfrm>
            <a:custGeom>
              <a:avLst/>
              <a:gdLst>
                <a:gd name="T0" fmla="*/ 0 w 476"/>
                <a:gd name="T1" fmla="*/ 0 h 247"/>
                <a:gd name="T2" fmla="*/ 35299 w 476"/>
                <a:gd name="T3" fmla="*/ 0 h 247"/>
                <a:gd name="T4" fmla="*/ 35299 w 476"/>
                <a:gd name="T5" fmla="*/ 43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24" name="Line 7"/>
            <p:cNvSpPr>
              <a:spLocks noChangeShapeType="1"/>
            </p:cNvSpPr>
            <p:nvPr/>
          </p:nvSpPr>
          <p:spPr bwMode="auto">
            <a:xfrm flipV="1">
              <a:off x="1131" y="2086"/>
              <a:ext cx="22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625" name="Group 8"/>
            <p:cNvGrpSpPr>
              <a:grpSpLocks/>
            </p:cNvGrpSpPr>
            <p:nvPr/>
          </p:nvGrpSpPr>
          <p:grpSpPr bwMode="auto">
            <a:xfrm>
              <a:off x="1352" y="1771"/>
              <a:ext cx="475" cy="457"/>
              <a:chOff x="694" y="2457"/>
              <a:chExt cx="475" cy="457"/>
            </a:xfrm>
          </p:grpSpPr>
          <p:sp>
            <p:nvSpPr>
              <p:cNvPr id="111678" name="Rectangle 9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11679" name="Text Box 10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H( )</a:t>
                </a:r>
              </a:p>
            </p:txBody>
          </p:sp>
          <p:sp>
            <p:nvSpPr>
              <p:cNvPr id="111680" name="Text Box 11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11626" name="Group 12"/>
            <p:cNvGrpSpPr>
              <a:grpSpLocks/>
            </p:cNvGrpSpPr>
            <p:nvPr/>
          </p:nvGrpSpPr>
          <p:grpSpPr bwMode="auto">
            <a:xfrm>
              <a:off x="1898" y="1751"/>
              <a:ext cx="477" cy="466"/>
              <a:chOff x="1541" y="1971"/>
              <a:chExt cx="477" cy="466"/>
            </a:xfrm>
          </p:grpSpPr>
          <p:sp>
            <p:nvSpPr>
              <p:cNvPr id="111674" name="Rectangle 13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11675" name="Text Box 14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11676" name="Text Box 15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  <p:sp>
            <p:nvSpPr>
              <p:cNvPr id="111677" name="Text Box 16"/>
              <p:cNvSpPr txBox="1">
                <a:spLocks noChangeArrowheads="1"/>
              </p:cNvSpPr>
              <p:nvPr/>
            </p:nvSpPr>
            <p:spPr bwMode="auto">
              <a:xfrm>
                <a:off x="1638" y="2088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grpSp>
          <p:nvGrpSpPr>
            <p:cNvPr id="111627" name="Group 17"/>
            <p:cNvGrpSpPr>
              <a:grpSpLocks/>
            </p:cNvGrpSpPr>
            <p:nvPr/>
          </p:nvGrpSpPr>
          <p:grpSpPr bwMode="auto">
            <a:xfrm>
              <a:off x="2321" y="2303"/>
              <a:ext cx="402" cy="327"/>
              <a:chOff x="2934" y="1573"/>
              <a:chExt cx="402" cy="327"/>
            </a:xfrm>
          </p:grpSpPr>
          <p:sp>
            <p:nvSpPr>
              <p:cNvPr id="111672" name="Oval 18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11673" name="Text Box 19"/>
              <p:cNvSpPr txBox="1">
                <a:spLocks noChangeArrowheads="1"/>
              </p:cNvSpPr>
              <p:nvPr/>
            </p:nvSpPr>
            <p:spPr bwMode="auto">
              <a:xfrm>
                <a:off x="2934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111628" name="Group 20"/>
            <p:cNvGrpSpPr>
              <a:grpSpLocks/>
            </p:cNvGrpSpPr>
            <p:nvPr/>
          </p:nvGrpSpPr>
          <p:grpSpPr bwMode="auto">
            <a:xfrm>
              <a:off x="2363" y="1753"/>
              <a:ext cx="715" cy="333"/>
              <a:chOff x="1778" y="2485"/>
              <a:chExt cx="715" cy="333"/>
            </a:xfrm>
          </p:grpSpPr>
          <p:sp>
            <p:nvSpPr>
              <p:cNvPr id="111670" name="Text Box 21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r>
                  <a:rPr lang="en-US" sz="1800">
                    <a:latin typeface="Arial" charset="0"/>
                  </a:rPr>
                  <a:t>(H(m))</a:t>
                </a:r>
              </a:p>
            </p:txBody>
          </p:sp>
          <p:sp>
            <p:nvSpPr>
              <p:cNvPr id="111671" name="Text Box 22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111629" name="Freeform 23"/>
            <p:cNvSpPr>
              <a:spLocks/>
            </p:cNvSpPr>
            <p:nvPr/>
          </p:nvSpPr>
          <p:spPr bwMode="auto">
            <a:xfrm flipV="1">
              <a:off x="1212" y="2609"/>
              <a:ext cx="1234" cy="247"/>
            </a:xfrm>
            <a:custGeom>
              <a:avLst/>
              <a:gdLst>
                <a:gd name="T0" fmla="*/ 0 w 476"/>
                <a:gd name="T1" fmla="*/ 0 h 247"/>
                <a:gd name="T2" fmla="*/ 1981148769 w 476"/>
                <a:gd name="T3" fmla="*/ 0 h 247"/>
                <a:gd name="T4" fmla="*/ 1981148769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30" name="Text Box 24"/>
            <p:cNvSpPr txBox="1">
              <a:spLocks noChangeArrowheads="1"/>
            </p:cNvSpPr>
            <p:nvPr/>
          </p:nvSpPr>
          <p:spPr bwMode="auto">
            <a:xfrm>
              <a:off x="930" y="1948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m</a:t>
              </a:r>
            </a:p>
          </p:txBody>
        </p:sp>
        <p:grpSp>
          <p:nvGrpSpPr>
            <p:cNvPr id="111631" name="Group 25"/>
            <p:cNvGrpSpPr>
              <a:grpSpLocks/>
            </p:cNvGrpSpPr>
            <p:nvPr/>
          </p:nvGrpSpPr>
          <p:grpSpPr bwMode="auto">
            <a:xfrm>
              <a:off x="1866" y="1470"/>
              <a:ext cx="285" cy="359"/>
              <a:chOff x="2652" y="656"/>
              <a:chExt cx="285" cy="359"/>
            </a:xfrm>
          </p:grpSpPr>
          <p:sp>
            <p:nvSpPr>
              <p:cNvPr id="111668" name="Text Box 26"/>
              <p:cNvSpPr txBox="1">
                <a:spLocks noChangeArrowheads="1"/>
              </p:cNvSpPr>
              <p:nvPr/>
            </p:nvSpPr>
            <p:spPr bwMode="auto">
              <a:xfrm>
                <a:off x="2652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A</a:t>
                </a:r>
                <a:endParaRPr lang="en-US" sz="1800">
                  <a:latin typeface="Arial" charset="0"/>
                </a:endParaRPr>
              </a:p>
            </p:txBody>
          </p:sp>
          <p:sp>
            <p:nvSpPr>
              <p:cNvPr id="111669" name="Text Box 27"/>
              <p:cNvSpPr txBox="1">
                <a:spLocks noChangeArrowheads="1"/>
              </p:cNvSpPr>
              <p:nvPr/>
            </p:nvSpPr>
            <p:spPr bwMode="auto">
              <a:xfrm>
                <a:off x="2756" y="65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111632" name="Line 28"/>
            <p:cNvSpPr>
              <a:spLocks noChangeShapeType="1"/>
            </p:cNvSpPr>
            <p:nvPr/>
          </p:nvSpPr>
          <p:spPr bwMode="auto">
            <a:xfrm>
              <a:off x="2135" y="170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11633" name="Picture 29" descr="BS0076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177" y="1559"/>
              <a:ext cx="26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634" name="Picture 30" descr="Alic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" y="2278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35" name="Text Box 31"/>
            <p:cNvSpPr txBox="1">
              <a:spLocks noChangeArrowheads="1"/>
            </p:cNvSpPr>
            <p:nvPr/>
          </p:nvSpPr>
          <p:spPr bwMode="auto">
            <a:xfrm>
              <a:off x="981" y="2749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111636" name="Freeform 32"/>
            <p:cNvSpPr>
              <a:spLocks/>
            </p:cNvSpPr>
            <p:nvPr/>
          </p:nvSpPr>
          <p:spPr bwMode="auto">
            <a:xfrm>
              <a:off x="4377" y="2657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0 w 2135"/>
                <a:gd name="T5" fmla="*/ 0 h 1662"/>
                <a:gd name="T6" fmla="*/ 0 w 2135"/>
                <a:gd name="T7" fmla="*/ 0 h 1662"/>
                <a:gd name="T8" fmla="*/ 0 w 2135"/>
                <a:gd name="T9" fmla="*/ 0 h 1662"/>
                <a:gd name="T10" fmla="*/ 0 w 2135"/>
                <a:gd name="T11" fmla="*/ 0 h 1662"/>
                <a:gd name="T12" fmla="*/ 0 w 2135"/>
                <a:gd name="T13" fmla="*/ 0 h 1662"/>
                <a:gd name="T14" fmla="*/ 0 w 2135"/>
                <a:gd name="T15" fmla="*/ 0 h 1662"/>
                <a:gd name="T16" fmla="*/ 0 w 2135"/>
                <a:gd name="T17" fmla="*/ 0 h 1662"/>
                <a:gd name="T18" fmla="*/ 0 w 2135"/>
                <a:gd name="T19" fmla="*/ 0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7" name="Line 33"/>
            <p:cNvSpPr>
              <a:spLocks noChangeShapeType="1"/>
            </p:cNvSpPr>
            <p:nvPr/>
          </p:nvSpPr>
          <p:spPr bwMode="auto">
            <a:xfrm>
              <a:off x="2557" y="2458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11638" name="Picture 34" descr="BS0076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505" y="1977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639" name="Picture 35" descr="BS00592_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2" y="2606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1640" name="Group 36"/>
            <p:cNvGrpSpPr>
              <a:grpSpLocks/>
            </p:cNvGrpSpPr>
            <p:nvPr/>
          </p:nvGrpSpPr>
          <p:grpSpPr bwMode="auto">
            <a:xfrm>
              <a:off x="2870" y="2152"/>
              <a:ext cx="475" cy="466"/>
              <a:chOff x="1645" y="256"/>
              <a:chExt cx="475" cy="466"/>
            </a:xfrm>
          </p:grpSpPr>
          <p:sp>
            <p:nvSpPr>
              <p:cNvPr id="111665" name="Rectangle 37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11666" name="Text Box 38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S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11667" name="Text Box 39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</p:grpSp>
        <p:grpSp>
          <p:nvGrpSpPr>
            <p:cNvPr id="111641" name="Group 40"/>
            <p:cNvGrpSpPr>
              <a:grpSpLocks/>
            </p:cNvGrpSpPr>
            <p:nvPr/>
          </p:nvGrpSpPr>
          <p:grpSpPr bwMode="auto">
            <a:xfrm>
              <a:off x="2885" y="2908"/>
              <a:ext cx="475" cy="466"/>
              <a:chOff x="2144" y="3214"/>
              <a:chExt cx="475" cy="466"/>
            </a:xfrm>
          </p:grpSpPr>
          <p:sp>
            <p:nvSpPr>
              <p:cNvPr id="111661" name="Rectangle 41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11662" name="Text Box 42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r>
                  <a:rPr lang="en-US" sz="1800">
                    <a:latin typeface="Arial" charset="0"/>
                  </a:rPr>
                  <a:t>( )</a:t>
                </a:r>
              </a:p>
            </p:txBody>
          </p:sp>
          <p:sp>
            <p:nvSpPr>
              <p:cNvPr id="111663" name="Text Box 43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latin typeface="Arial" charset="0"/>
                  </a:rPr>
                  <a:t>.</a:t>
                </a:r>
              </a:p>
            </p:txBody>
          </p:sp>
          <p:sp>
            <p:nvSpPr>
              <p:cNvPr id="111664" name="Text Box 44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111642" name="Group 45"/>
            <p:cNvGrpSpPr>
              <a:grpSpLocks/>
            </p:cNvGrpSpPr>
            <p:nvPr/>
          </p:nvGrpSpPr>
          <p:grpSpPr bwMode="auto">
            <a:xfrm>
              <a:off x="3712" y="2674"/>
              <a:ext cx="410" cy="327"/>
              <a:chOff x="2935" y="1573"/>
              <a:chExt cx="410" cy="327"/>
            </a:xfrm>
          </p:grpSpPr>
          <p:sp>
            <p:nvSpPr>
              <p:cNvPr id="111659" name="Oval 46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11660" name="Text Box 47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111643" name="Line 48"/>
            <p:cNvSpPr>
              <a:spLocks noChangeShapeType="1"/>
            </p:cNvSpPr>
            <p:nvPr/>
          </p:nvSpPr>
          <p:spPr bwMode="auto">
            <a:xfrm>
              <a:off x="2589" y="3231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644" name="Group 49"/>
            <p:cNvGrpSpPr>
              <a:grpSpLocks/>
            </p:cNvGrpSpPr>
            <p:nvPr/>
          </p:nvGrpSpPr>
          <p:grpSpPr bwMode="auto">
            <a:xfrm>
              <a:off x="3355" y="3157"/>
              <a:ext cx="611" cy="332"/>
              <a:chOff x="3501" y="648"/>
              <a:chExt cx="611" cy="332"/>
            </a:xfrm>
          </p:grpSpPr>
          <p:sp>
            <p:nvSpPr>
              <p:cNvPr id="111657" name="Text Box 5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r>
                  <a:rPr lang="en-US" sz="1800">
                    <a:latin typeface="Arial" charset="0"/>
                  </a:rPr>
                  <a:t>(K</a:t>
                </a:r>
                <a:r>
                  <a:rPr lang="en-US" baseline="-25000">
                    <a:latin typeface="Arial" charset="0"/>
                  </a:rPr>
                  <a:t>S</a:t>
                </a:r>
                <a:r>
                  <a:rPr lang="en-US" sz="1800">
                    <a:latin typeface="Arial" charset="0"/>
                  </a:rPr>
                  <a:t> )</a:t>
                </a:r>
              </a:p>
            </p:txBody>
          </p:sp>
          <p:sp>
            <p:nvSpPr>
              <p:cNvPr id="111658" name="Text Box 5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111645" name="Freeform 52"/>
            <p:cNvSpPr>
              <a:spLocks/>
            </p:cNvSpPr>
            <p:nvPr/>
          </p:nvSpPr>
          <p:spPr bwMode="auto">
            <a:xfrm>
              <a:off x="3346" y="2463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46" name="Freeform 53"/>
            <p:cNvSpPr>
              <a:spLocks/>
            </p:cNvSpPr>
            <p:nvPr/>
          </p:nvSpPr>
          <p:spPr bwMode="auto">
            <a:xfrm flipV="1">
              <a:off x="3360" y="2980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47" name="Text Box 54"/>
            <p:cNvSpPr txBox="1">
              <a:spLocks noChangeArrowheads="1"/>
            </p:cNvSpPr>
            <p:nvPr/>
          </p:nvSpPr>
          <p:spPr bwMode="auto">
            <a:xfrm>
              <a:off x="3233" y="193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K</a:t>
              </a:r>
              <a:r>
                <a:rPr lang="en-US" b="1" baseline="-25000">
                  <a:solidFill>
                    <a:srgbClr val="0000FF"/>
                  </a:solidFill>
                  <a:latin typeface="Arial" charset="0"/>
                </a:rPr>
                <a:t>S</a:t>
              </a:r>
            </a:p>
          </p:txBody>
        </p:sp>
        <p:sp>
          <p:nvSpPr>
            <p:cNvPr id="111648" name="Line 55"/>
            <p:cNvSpPr>
              <a:spLocks noChangeShapeType="1"/>
            </p:cNvSpPr>
            <p:nvPr/>
          </p:nvSpPr>
          <p:spPr bwMode="auto">
            <a:xfrm>
              <a:off x="3264" y="2107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649" name="Group 56"/>
            <p:cNvGrpSpPr>
              <a:grpSpLocks/>
            </p:cNvGrpSpPr>
            <p:nvPr/>
          </p:nvGrpSpPr>
          <p:grpSpPr bwMode="auto">
            <a:xfrm>
              <a:off x="2863" y="3409"/>
              <a:ext cx="297" cy="299"/>
              <a:chOff x="2643" y="716"/>
              <a:chExt cx="297" cy="299"/>
            </a:xfrm>
          </p:grpSpPr>
          <p:sp>
            <p:nvSpPr>
              <p:cNvPr id="111655" name="Text Box 5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Arial" charset="0"/>
                  </a:rPr>
                  <a:t>K</a:t>
                </a:r>
                <a:r>
                  <a:rPr lang="en-US" baseline="-25000">
                    <a:latin typeface="Arial" charset="0"/>
                  </a:rPr>
                  <a:t>B</a:t>
                </a:r>
                <a:endParaRPr lang="en-US" sz="1800">
                  <a:latin typeface="Arial" charset="0"/>
                </a:endParaRPr>
              </a:p>
            </p:txBody>
          </p:sp>
          <p:sp>
            <p:nvSpPr>
              <p:cNvPr id="111656" name="Text Box 5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111650" name="Line 59"/>
            <p:cNvSpPr>
              <a:spLocks noChangeShapeType="1"/>
            </p:cNvSpPr>
            <p:nvPr/>
          </p:nvSpPr>
          <p:spPr bwMode="auto">
            <a:xfrm>
              <a:off x="3114" y="3391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11651" name="Picture 60" descr="BS00768_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170" y="3564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52" name="Line 61"/>
            <p:cNvSpPr>
              <a:spLocks noChangeShapeType="1"/>
            </p:cNvSpPr>
            <p:nvPr/>
          </p:nvSpPr>
          <p:spPr bwMode="auto">
            <a:xfrm flipV="1">
              <a:off x="3978" y="2838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53" name="Text Box 62"/>
            <p:cNvSpPr txBox="1">
              <a:spLocks noChangeArrowheads="1"/>
            </p:cNvSpPr>
            <p:nvPr/>
          </p:nvSpPr>
          <p:spPr bwMode="auto">
            <a:xfrm>
              <a:off x="4448" y="2810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Internet</a:t>
              </a:r>
            </a:p>
          </p:txBody>
        </p:sp>
        <p:sp>
          <p:nvSpPr>
            <p:cNvPr id="111654" name="Text Box 63"/>
            <p:cNvSpPr txBox="1">
              <a:spLocks noChangeArrowheads="1"/>
            </p:cNvSpPr>
            <p:nvPr/>
          </p:nvSpPr>
          <p:spPr bwMode="auto">
            <a:xfrm>
              <a:off x="2345" y="311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K</a:t>
              </a:r>
              <a:r>
                <a:rPr lang="en-US" b="1" baseline="-25000">
                  <a:solidFill>
                    <a:srgbClr val="0000FF"/>
                  </a:solidFill>
                  <a:latin typeface="Arial" charset="0"/>
                </a:rPr>
                <a:t>S</a:t>
              </a:r>
            </a:p>
          </p:txBody>
        </p:sp>
      </p:grpSp>
      <p:pic>
        <p:nvPicPr>
          <p:cNvPr id="111622" name="Picture 19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350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85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Network Security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latin typeface="Gill Sans MT" charset="0"/>
              </a:rPr>
              <a:t>Secure e-mail </a:t>
            </a:r>
            <a:r>
              <a:rPr lang="en-US" sz="4000">
                <a:latin typeface="Gill Sans MT" charset="0"/>
              </a:rPr>
              <a:t>(all)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84163" y="5580063"/>
            <a:ext cx="7591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Gill Sans MT" charset="0"/>
              </a:rPr>
              <a:t>Alice and Bob </a:t>
            </a:r>
            <a:r>
              <a:rPr lang="en-US" altLang="ja-JP" sz="2400" dirty="0" smtClean="0">
                <a:latin typeface="Gill Sans MT" charset="0"/>
              </a:rPr>
              <a:t>to obtain each other’s </a:t>
            </a:r>
            <a:r>
              <a:rPr lang="en-US" altLang="ja-JP" sz="2400" b="1" dirty="0" smtClean="0">
                <a:solidFill>
                  <a:srgbClr val="0000FF"/>
                </a:solidFill>
                <a:latin typeface="Gill Sans MT" charset="0"/>
              </a:rPr>
              <a:t>public</a:t>
            </a:r>
            <a:r>
              <a:rPr lang="en-US" altLang="ja-JP" sz="2400" dirty="0" smtClean="0">
                <a:latin typeface="Gill Sans MT" charset="0"/>
              </a:rPr>
              <a:t> keys!</a:t>
            </a:r>
          </a:p>
          <a:p>
            <a:pPr marL="342900" indent="-342900">
              <a:buFont typeface="Wingdings" charset="0"/>
              <a:buChar char="è"/>
              <a:defRPr/>
            </a:pPr>
            <a:r>
              <a:rPr lang="en-US" sz="2400" dirty="0" smtClean="0">
                <a:latin typeface="Gill Sans MT" charset="0"/>
              </a:rPr>
              <a:t>certify public keys using CA (CA-signed certificates)</a:t>
            </a:r>
          </a:p>
          <a:p>
            <a:pPr marL="342900" indent="-342900">
              <a:buFont typeface="Wingdings" charset="0"/>
              <a:buChar char="è"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Gill Sans MT" charset="0"/>
              </a:rPr>
              <a:t>receiver authentication</a:t>
            </a:r>
          </a:p>
        </p:txBody>
      </p:sp>
      <p:pic>
        <p:nvPicPr>
          <p:cNvPr id="113668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350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362075"/>
            <a:ext cx="6684963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60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599</Words>
  <Application>Microsoft Macintosh PowerPoint</Application>
  <PresentationFormat>On-screen Show (4:3)</PresentationFormat>
  <Paragraphs>186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8 roadmap</vt:lpstr>
      <vt:lpstr>Secure e-mail </vt:lpstr>
      <vt:lpstr>Secure e-mail (confidentiality) </vt:lpstr>
      <vt:lpstr>Secure e-mail (confidentiality)  </vt:lpstr>
      <vt:lpstr>Secure e-mail (auth. + msg integrity)</vt:lpstr>
      <vt:lpstr>Secure e-mail (all)</vt:lpstr>
      <vt:lpstr>Secure e-mail (all)</vt:lpstr>
      <vt:lpstr>Secure e-mail (all)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roadmap</dc:title>
  <dc:creator>Chien-Chung Shen</dc:creator>
  <cp:lastModifiedBy>Chien-Chung Shen</cp:lastModifiedBy>
  <cp:revision>1</cp:revision>
  <dcterms:created xsi:type="dcterms:W3CDTF">2016-03-02T04:45:27Z</dcterms:created>
  <dcterms:modified xsi:type="dcterms:W3CDTF">2016-03-02T04:46:43Z</dcterms:modified>
</cp:coreProperties>
</file>