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3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9CB71-23C1-9842-B013-2BFF5053DA1E}" type="datetimeFigureOut">
              <a:rPr lang="en-US" smtClean="0"/>
              <a:t>3/1/16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5BB44C-3F67-934F-ABD4-7C27BA900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91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7B01F585-F3DC-0342-98A1-BF6394DD0D93}" type="slidenum">
              <a:rPr lang="en-US" sz="1200">
                <a:latin typeface="Times New Roman" charset="0"/>
              </a:rPr>
              <a:pPr/>
              <a:t>1</a:t>
            </a:fld>
            <a:endParaRPr lang="en-US" sz="1200">
              <a:latin typeface="Times New Roman" charset="0"/>
            </a:endParaRPr>
          </a:p>
        </p:txBody>
      </p:sp>
      <p:sp>
        <p:nvSpPr>
          <p:cNvPr id="1003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4C775158-4F17-484C-9FEC-FE4E3E1FC994}" type="slidenum">
              <a:rPr lang="en-US" sz="1200">
                <a:latin typeface="Times New Roman" charset="0"/>
              </a:rPr>
              <a:pPr/>
              <a:t>2</a:t>
            </a:fld>
            <a:endParaRPr lang="en-US" sz="1200">
              <a:latin typeface="Times New Roman" charset="0"/>
            </a:endParaRPr>
          </a:p>
        </p:txBody>
      </p:sp>
      <p:sp>
        <p:nvSpPr>
          <p:cNvPr id="1024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A91F5CCA-D771-F244-94D0-B6E9A91A86C9}" type="slidenum">
              <a:rPr lang="en-US" sz="1200">
                <a:latin typeface="Times New Roman" charset="0"/>
              </a:rPr>
              <a:pPr/>
              <a:t>3</a:t>
            </a:fld>
            <a:endParaRPr lang="en-US" sz="1200">
              <a:latin typeface="Times New Roman" charset="0"/>
            </a:endParaRPr>
          </a:p>
        </p:txBody>
      </p:sp>
      <p:sp>
        <p:nvSpPr>
          <p:cNvPr id="1044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1597B522-641E-0A4B-A384-D2650E68E467}" type="slidenum">
              <a:rPr lang="en-US" sz="1200">
                <a:latin typeface="Times New Roman" charset="0"/>
              </a:rPr>
              <a:pPr/>
              <a:t>4</a:t>
            </a:fld>
            <a:endParaRPr lang="en-US" sz="1200">
              <a:latin typeface="Times New Roman" charset="0"/>
            </a:endParaRPr>
          </a:p>
        </p:txBody>
      </p:sp>
      <p:sp>
        <p:nvSpPr>
          <p:cNvPr id="1064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4B62A5AE-EFEE-9F41-AA6D-355CE1FC3C62}" type="slidenum">
              <a:rPr lang="en-US" sz="1200">
                <a:latin typeface="Times New Roman" charset="0"/>
              </a:rPr>
              <a:pPr/>
              <a:t>5</a:t>
            </a:fld>
            <a:endParaRPr lang="en-US" sz="1200">
              <a:latin typeface="Times New Roman" charset="0"/>
            </a:endParaRPr>
          </a:p>
        </p:txBody>
      </p:sp>
      <p:sp>
        <p:nvSpPr>
          <p:cNvPr id="1085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95E26596-D2FC-D64C-9936-D666D1DE8DAD}" type="slidenum">
              <a:rPr lang="en-US" sz="1200">
                <a:latin typeface="Times New Roman" charset="0"/>
              </a:rPr>
              <a:pPr/>
              <a:t>6</a:t>
            </a:fld>
            <a:endParaRPr lang="en-US" sz="1200">
              <a:latin typeface="Times New Roman" charset="0"/>
            </a:endParaRPr>
          </a:p>
        </p:txBody>
      </p:sp>
      <p:sp>
        <p:nvSpPr>
          <p:cNvPr id="1105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68A66BF6-C060-C347-82BC-E6A7B3F39B17}" type="slidenum">
              <a:rPr lang="en-US" sz="1200">
                <a:latin typeface="Times New Roman" charset="0"/>
              </a:rPr>
              <a:pPr/>
              <a:t>7</a:t>
            </a:fld>
            <a:endParaRPr lang="en-US" sz="1200">
              <a:latin typeface="Times New Roman" charset="0"/>
            </a:endParaRPr>
          </a:p>
        </p:txBody>
      </p:sp>
      <p:sp>
        <p:nvSpPr>
          <p:cNvPr id="1126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E08FEE9F-5674-1949-8A1B-E51CA1AA3F49}" type="slidenum">
              <a:rPr lang="en-US" sz="1200">
                <a:latin typeface="Times New Roman" charset="0"/>
              </a:rPr>
              <a:pPr/>
              <a:t>8</a:t>
            </a:fld>
            <a:endParaRPr lang="en-US" sz="1200">
              <a:latin typeface="Times New Roman" charset="0"/>
            </a:endParaRPr>
          </a:p>
        </p:txBody>
      </p:sp>
      <p:sp>
        <p:nvSpPr>
          <p:cNvPr id="1146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BD6B-6EF0-154A-8CA2-365D284AEA52}" type="datetimeFigureOut">
              <a:rPr lang="en-US" smtClean="0"/>
              <a:t>3/1/16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4D4BD-843D-DA4C-BBF8-0243EDC3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78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BD6B-6EF0-154A-8CA2-365D284AEA52}" type="datetimeFigureOut">
              <a:rPr lang="en-US" smtClean="0"/>
              <a:t>3/1/16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4D4BD-843D-DA4C-BBF8-0243EDC3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48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BD6B-6EF0-154A-8CA2-365D284AEA52}" type="datetimeFigureOut">
              <a:rPr lang="en-US" smtClean="0"/>
              <a:t>3/1/16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4D4BD-843D-DA4C-BBF8-0243EDC3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075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BD6B-6EF0-154A-8CA2-365D284AEA52}" type="datetimeFigureOut">
              <a:rPr lang="en-US" smtClean="0"/>
              <a:t>3/1/16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4D4BD-843D-DA4C-BBF8-0243EDC3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344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BD6B-6EF0-154A-8CA2-365D284AEA52}" type="datetimeFigureOut">
              <a:rPr lang="en-US" smtClean="0"/>
              <a:t>3/1/16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4D4BD-843D-DA4C-BBF8-0243EDC3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47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BD6B-6EF0-154A-8CA2-365D284AEA52}" type="datetimeFigureOut">
              <a:rPr lang="en-US" smtClean="0"/>
              <a:t>3/1/16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4D4BD-843D-DA4C-BBF8-0243EDC3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674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BD6B-6EF0-154A-8CA2-365D284AEA52}" type="datetimeFigureOut">
              <a:rPr lang="en-US" smtClean="0"/>
              <a:t>3/1/16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4D4BD-843D-DA4C-BBF8-0243EDC3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452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BD6B-6EF0-154A-8CA2-365D284AEA52}" type="datetimeFigureOut">
              <a:rPr lang="en-US" smtClean="0"/>
              <a:t>3/1/16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4D4BD-843D-DA4C-BBF8-0243EDC3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055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BD6B-6EF0-154A-8CA2-365D284AEA52}" type="datetimeFigureOut">
              <a:rPr lang="en-US" smtClean="0"/>
              <a:t>3/1/16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4D4BD-843D-DA4C-BBF8-0243EDC3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846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BD6B-6EF0-154A-8CA2-365D284AEA52}" type="datetimeFigureOut">
              <a:rPr lang="en-US" smtClean="0"/>
              <a:t>3/1/16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4D4BD-843D-DA4C-BBF8-0243EDC3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94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BD6B-6EF0-154A-8CA2-365D284AEA52}" type="datetimeFigureOut">
              <a:rPr lang="en-US" smtClean="0"/>
              <a:t>3/1/16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4D4BD-843D-DA4C-BBF8-0243EDC3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275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5BD6B-6EF0-154A-8CA2-365D284AEA52}" type="datetimeFigureOut">
              <a:rPr lang="en-US" smtClean="0"/>
              <a:t>3/1/16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4D4BD-843D-DA4C-BBF8-0243EDC3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851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wmf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wmf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4" Type="http://schemas.openxmlformats.org/officeDocument/2006/relationships/image" Target="../media/image2.wmf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4.png"/><Relationship Id="rId5" Type="http://schemas.openxmlformats.org/officeDocument/2006/relationships/image" Target="../media/image3.wmf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4.png"/><Relationship Id="rId5" Type="http://schemas.openxmlformats.org/officeDocument/2006/relationships/image" Target="../media/image3.wmf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6.e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5"/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</a:rPr>
              <a:t>Network Security</a:t>
            </a:r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ill Sans MT" charset="0"/>
              </a:rPr>
              <a:t>Chapter 8 roadmap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0875" y="1668463"/>
            <a:ext cx="7772400" cy="46482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0"/>
              <a:buNone/>
            </a:pPr>
            <a:r>
              <a:rPr lang="en-US">
                <a:solidFill>
                  <a:srgbClr val="000090"/>
                </a:solidFill>
                <a:latin typeface="Gill Sans MT" charset="0"/>
              </a:rPr>
              <a:t>8.1</a:t>
            </a:r>
            <a:r>
              <a:rPr lang="en-US">
                <a:latin typeface="Gill Sans MT" charset="0"/>
              </a:rPr>
              <a:t> What is network security?</a:t>
            </a:r>
          </a:p>
          <a:p>
            <a:pPr>
              <a:buFont typeface="Wingdings" charset="0"/>
              <a:buNone/>
            </a:pPr>
            <a:r>
              <a:rPr lang="en-US">
                <a:solidFill>
                  <a:srgbClr val="000099"/>
                </a:solidFill>
                <a:latin typeface="Gill Sans MT" charset="0"/>
              </a:rPr>
              <a:t>8.2</a:t>
            </a:r>
            <a:r>
              <a:rPr lang="en-US">
                <a:latin typeface="Gill Sans MT" charset="0"/>
              </a:rPr>
              <a:t> Principles of cryptography (confidentiality)</a:t>
            </a:r>
          </a:p>
          <a:p>
            <a:pPr>
              <a:buFont typeface="Wingdings" charset="0"/>
              <a:buNone/>
            </a:pPr>
            <a:r>
              <a:rPr lang="en-US">
                <a:solidFill>
                  <a:srgbClr val="000090"/>
                </a:solidFill>
                <a:latin typeface="Gill Sans MT" charset="0"/>
              </a:rPr>
              <a:t>8.3</a:t>
            </a:r>
            <a:r>
              <a:rPr lang="en-US">
                <a:solidFill>
                  <a:srgbClr val="000000"/>
                </a:solidFill>
                <a:latin typeface="Gill Sans MT" charset="0"/>
              </a:rPr>
              <a:t> Message integrity</a:t>
            </a:r>
          </a:p>
          <a:p>
            <a:pPr>
              <a:buFont typeface="Wingdings" charset="0"/>
              <a:buNone/>
            </a:pPr>
            <a:r>
              <a:rPr lang="en-US">
                <a:solidFill>
                  <a:srgbClr val="000090"/>
                </a:solidFill>
                <a:latin typeface="Gill Sans MT" charset="0"/>
              </a:rPr>
              <a:t>8.4</a:t>
            </a:r>
            <a:r>
              <a:rPr lang="en-US">
                <a:latin typeface="Gill Sans MT" charset="0"/>
              </a:rPr>
              <a:t> End-point authentication</a:t>
            </a:r>
          </a:p>
          <a:p>
            <a:pPr>
              <a:buFont typeface="Wingdings" charset="0"/>
              <a:buNone/>
            </a:pPr>
            <a:r>
              <a:rPr lang="en-US" i="1">
                <a:solidFill>
                  <a:srgbClr val="FF0000"/>
                </a:solidFill>
                <a:latin typeface="Gill Sans MT" charset="0"/>
              </a:rPr>
              <a:t>8.5 Securing e-mail (application)</a:t>
            </a:r>
          </a:p>
          <a:p>
            <a:pPr>
              <a:buFont typeface="Wingdings" charset="0"/>
              <a:buNone/>
            </a:pPr>
            <a:r>
              <a:rPr lang="en-US">
                <a:solidFill>
                  <a:srgbClr val="000099"/>
                </a:solidFill>
                <a:latin typeface="Gill Sans MT" charset="0"/>
              </a:rPr>
              <a:t>8.6</a:t>
            </a:r>
            <a:r>
              <a:rPr lang="en-US">
                <a:latin typeface="Gill Sans MT" charset="0"/>
              </a:rPr>
              <a:t> Securing TCP connections: SSL (transport)</a:t>
            </a:r>
          </a:p>
          <a:p>
            <a:pPr>
              <a:buFont typeface="Wingdings" charset="0"/>
              <a:buNone/>
            </a:pPr>
            <a:r>
              <a:rPr lang="en-US">
                <a:solidFill>
                  <a:srgbClr val="000099"/>
                </a:solidFill>
                <a:latin typeface="Gill Sans MT" charset="0"/>
              </a:rPr>
              <a:t>8.7</a:t>
            </a:r>
            <a:r>
              <a:rPr lang="en-US">
                <a:latin typeface="Gill Sans MT" charset="0"/>
              </a:rPr>
              <a:t> Network layer security: IPsec (network)</a:t>
            </a:r>
          </a:p>
          <a:p>
            <a:pPr>
              <a:buFont typeface="Wingdings" charset="0"/>
              <a:buNone/>
            </a:pPr>
            <a:r>
              <a:rPr lang="en-US">
                <a:solidFill>
                  <a:srgbClr val="000099"/>
                </a:solidFill>
                <a:latin typeface="Gill Sans MT" charset="0"/>
              </a:rPr>
              <a:t>8.8</a:t>
            </a:r>
            <a:r>
              <a:rPr lang="en-US">
                <a:latin typeface="Gill Sans MT" charset="0"/>
              </a:rPr>
              <a:t> Securing wireless LANs (MAC)</a:t>
            </a:r>
          </a:p>
          <a:p>
            <a:pPr>
              <a:buFont typeface="Wingdings" charset="0"/>
              <a:buNone/>
            </a:pPr>
            <a:r>
              <a:rPr lang="en-US">
                <a:solidFill>
                  <a:srgbClr val="000099"/>
                </a:solidFill>
                <a:latin typeface="Gill Sans MT" charset="0"/>
              </a:rPr>
              <a:t>8.9</a:t>
            </a:r>
            <a:r>
              <a:rPr lang="en-US">
                <a:latin typeface="Gill Sans MT" charset="0"/>
              </a:rPr>
              <a:t> </a:t>
            </a:r>
            <a:r>
              <a:rPr lang="en-US" b="1">
                <a:latin typeface="Gill Sans MT" charset="0"/>
              </a:rPr>
              <a:t>Operational security</a:t>
            </a:r>
            <a:r>
              <a:rPr lang="en-US">
                <a:latin typeface="Gill Sans MT" charset="0"/>
              </a:rPr>
              <a:t>: firewalls and IDS</a:t>
            </a:r>
          </a:p>
        </p:txBody>
      </p:sp>
      <p:pic>
        <p:nvPicPr>
          <p:cNvPr id="99332" name="Picture 22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8" y="1066800"/>
            <a:ext cx="4570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0346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5"/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</a:rPr>
              <a:t>Network Security</a:t>
            </a:r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>
                <a:latin typeface="Gill Sans MT" charset="0"/>
              </a:rPr>
              <a:t>Secure e-mail </a:t>
            </a:r>
          </a:p>
        </p:txBody>
      </p:sp>
      <p:sp>
        <p:nvSpPr>
          <p:cNvPr id="99332" name="Text Box 4"/>
          <p:cNvSpPr txBox="1">
            <a:spLocks noChangeArrowheads="1"/>
          </p:cNvSpPr>
          <p:nvPr/>
        </p:nvSpPr>
        <p:spPr bwMode="auto">
          <a:xfrm>
            <a:off x="522288" y="1341438"/>
            <a:ext cx="7974012" cy="569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r>
              <a:rPr lang="en-US" sz="2400" dirty="0" smtClean="0">
                <a:latin typeface="Gill Sans MT" charset="0"/>
              </a:rPr>
              <a:t> </a:t>
            </a:r>
            <a:r>
              <a:rPr lang="en-US" sz="2800" dirty="0" smtClean="0">
                <a:latin typeface="Gill Sans MT" charset="0"/>
              </a:rPr>
              <a:t>Alice wants to send secure e-mail, m, </a:t>
            </a:r>
            <a:r>
              <a:rPr lang="en-US" sz="2400" dirty="0" smtClean="0">
                <a:latin typeface="Gill Sans MT" charset="0"/>
              </a:rPr>
              <a:t>to Bob</a:t>
            </a:r>
          </a:p>
          <a:p>
            <a:pPr lvl="1"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r>
              <a:rPr lang="en-US" sz="2400" i="1" dirty="0" smtClean="0"/>
              <a:t>confidentiality </a:t>
            </a:r>
            <a:endParaRPr lang="en-US" sz="2400" dirty="0" smtClean="0"/>
          </a:p>
          <a:p>
            <a:pPr lvl="1"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r>
              <a:rPr lang="en-US" sz="2400" i="1" dirty="0" smtClean="0"/>
              <a:t>sender authentication</a:t>
            </a:r>
            <a:r>
              <a:rPr lang="en-US" sz="2400" dirty="0" smtClean="0"/>
              <a:t> </a:t>
            </a:r>
          </a:p>
          <a:p>
            <a:pPr lvl="1"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r>
              <a:rPr lang="en-US" sz="2400" i="1" dirty="0" smtClean="0"/>
              <a:t>message integrity</a:t>
            </a:r>
            <a:endParaRPr lang="en-US" sz="2400" dirty="0" smtClean="0"/>
          </a:p>
          <a:p>
            <a:pPr lvl="1"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r>
              <a:rPr lang="en-US" sz="2400" i="1" dirty="0" smtClean="0"/>
              <a:t>receiver authentication </a:t>
            </a:r>
          </a:p>
          <a:p>
            <a:pPr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endParaRPr lang="en-US" sz="2400" dirty="0" smtClean="0"/>
          </a:p>
          <a:p>
            <a:pPr>
              <a:buClr>
                <a:srgbClr val="000099"/>
              </a:buClr>
              <a:buSzPct val="75000"/>
              <a:defRPr/>
            </a:pPr>
            <a:r>
              <a:rPr lang="en-US" sz="2400" dirty="0" smtClean="0"/>
              <a:t>Confidentiality</a:t>
            </a:r>
          </a:p>
          <a:p>
            <a:pPr lvl="1"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r>
              <a:rPr lang="en-US" sz="2400" dirty="0" smtClean="0"/>
              <a:t>Symmetric key </a:t>
            </a:r>
          </a:p>
          <a:p>
            <a:pPr lvl="2"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r>
              <a:rPr lang="en-US" sz="2400" dirty="0" smtClean="0"/>
              <a:t>key distribution issue</a:t>
            </a:r>
          </a:p>
          <a:p>
            <a:pPr lvl="1"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r>
              <a:rPr lang="en-US" sz="2400" dirty="0" smtClean="0"/>
              <a:t>public key encryption</a:t>
            </a:r>
          </a:p>
          <a:p>
            <a:pPr lvl="2"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r>
              <a:rPr lang="en-US" sz="2400" dirty="0" smtClean="0"/>
              <a:t>but not efficient for </a:t>
            </a:r>
            <a:r>
              <a:rPr lang="en-US" sz="2400" b="1" dirty="0" smtClean="0"/>
              <a:t>long</a:t>
            </a:r>
            <a:r>
              <a:rPr lang="en-US" sz="2400" dirty="0" smtClean="0"/>
              <a:t> messages</a:t>
            </a:r>
          </a:p>
          <a:p>
            <a:pPr lvl="1"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r>
              <a:rPr lang="en-US" sz="2400" dirty="0" smtClean="0"/>
              <a:t>(symmetric, private) </a:t>
            </a:r>
            <a:r>
              <a:rPr lang="en-US" sz="2400" b="1" dirty="0" smtClean="0">
                <a:solidFill>
                  <a:srgbClr val="0000FF"/>
                </a:solidFill>
              </a:rPr>
              <a:t>session</a:t>
            </a:r>
            <a:r>
              <a:rPr lang="en-US" sz="2400" dirty="0" smtClean="0"/>
              <a:t> key</a:t>
            </a:r>
          </a:p>
          <a:p>
            <a:pPr marL="457200" lvl="1" indent="0">
              <a:buClr>
                <a:srgbClr val="000099"/>
              </a:buClr>
              <a:buSzPct val="75000"/>
              <a:defRPr/>
            </a:pPr>
            <a:endParaRPr lang="en-US" sz="2400" dirty="0" smtClean="0"/>
          </a:p>
          <a:p>
            <a:pPr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endParaRPr lang="en-US" sz="2400" dirty="0" smtClean="0">
              <a:latin typeface="Gill Sans MT" charset="0"/>
            </a:endParaRPr>
          </a:p>
          <a:p>
            <a:pPr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endParaRPr lang="en-US" sz="2400" dirty="0" smtClean="0">
              <a:latin typeface="Gill Sans MT" charset="0"/>
            </a:endParaRPr>
          </a:p>
        </p:txBody>
      </p:sp>
      <p:pic>
        <p:nvPicPr>
          <p:cNvPr id="101380" name="Picture 24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1042988"/>
            <a:ext cx="3656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4016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5"/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</a:rPr>
              <a:t>Network Security</a:t>
            </a:r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>
                <a:latin typeface="Gill Sans MT" charset="0"/>
              </a:rPr>
              <a:t>Secure e-mail (confidentiality) </a:t>
            </a:r>
          </a:p>
        </p:txBody>
      </p:sp>
      <p:sp>
        <p:nvSpPr>
          <p:cNvPr id="103427" name="Text Box 3"/>
          <p:cNvSpPr txBox="1">
            <a:spLocks noChangeArrowheads="1"/>
          </p:cNvSpPr>
          <p:nvPr/>
        </p:nvSpPr>
        <p:spPr bwMode="auto">
          <a:xfrm>
            <a:off x="528638" y="4719638"/>
            <a:ext cx="6878637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>
                <a:solidFill>
                  <a:srgbClr val="C00000"/>
                </a:solidFill>
                <a:latin typeface="Gill Sans MT" charset="0"/>
              </a:rPr>
              <a:t>Alice:</a:t>
            </a:r>
          </a:p>
          <a:p>
            <a:pPr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>
                <a:latin typeface="Gill Sans MT" charset="0"/>
              </a:rPr>
              <a:t> </a:t>
            </a:r>
            <a:r>
              <a:rPr lang="en-US" sz="2400">
                <a:latin typeface="Gill Sans MT" charset="0"/>
              </a:rPr>
              <a:t>generates random </a:t>
            </a:r>
            <a:r>
              <a:rPr lang="en-US" sz="2400" i="1">
                <a:latin typeface="Gill Sans MT" charset="0"/>
              </a:rPr>
              <a:t>symmetric</a:t>
            </a:r>
            <a:r>
              <a:rPr lang="en-US" sz="2400">
                <a:latin typeface="Gill Sans MT" charset="0"/>
              </a:rPr>
              <a:t> private </a:t>
            </a:r>
            <a:r>
              <a:rPr lang="en-US" sz="2400" b="1">
                <a:solidFill>
                  <a:srgbClr val="0000FF"/>
                </a:solidFill>
                <a:latin typeface="Gill Sans MT" charset="0"/>
              </a:rPr>
              <a:t>session</a:t>
            </a:r>
            <a:r>
              <a:rPr lang="en-US" sz="2400">
                <a:latin typeface="Gill Sans MT" charset="0"/>
              </a:rPr>
              <a:t> key, </a:t>
            </a:r>
            <a:r>
              <a:rPr lang="en-US" sz="2400" b="1">
                <a:solidFill>
                  <a:srgbClr val="0000FF"/>
                </a:solidFill>
                <a:latin typeface="Gill Sans MT" charset="0"/>
              </a:rPr>
              <a:t>K</a:t>
            </a:r>
            <a:r>
              <a:rPr lang="en-US" sz="2400" b="1" baseline="-25000">
                <a:solidFill>
                  <a:srgbClr val="0000FF"/>
                </a:solidFill>
                <a:latin typeface="Gill Sans MT" charset="0"/>
              </a:rPr>
              <a:t>S</a:t>
            </a:r>
            <a:endParaRPr lang="en-US" sz="2400" b="1">
              <a:solidFill>
                <a:srgbClr val="0000FF"/>
              </a:solidFill>
              <a:latin typeface="Gill Sans MT" charset="0"/>
            </a:endParaRPr>
          </a:p>
          <a:p>
            <a:pPr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 encrypts message with K</a:t>
            </a:r>
            <a:r>
              <a:rPr lang="en-US" sz="2400" baseline="-25000">
                <a:latin typeface="Gill Sans MT" charset="0"/>
              </a:rPr>
              <a:t>S  </a:t>
            </a:r>
            <a:r>
              <a:rPr lang="en-US" sz="2400">
                <a:latin typeface="Gill Sans MT" charset="0"/>
              </a:rPr>
              <a:t>(for efficiency)</a:t>
            </a:r>
          </a:p>
          <a:p>
            <a:pPr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 also encrypts K</a:t>
            </a:r>
            <a:r>
              <a:rPr lang="en-US" sz="2400" baseline="-25000">
                <a:latin typeface="Gill Sans MT" charset="0"/>
              </a:rPr>
              <a:t>S</a:t>
            </a:r>
            <a:r>
              <a:rPr lang="en-US" sz="2400">
                <a:latin typeface="Gill Sans MT" charset="0"/>
              </a:rPr>
              <a:t> with Bob</a:t>
            </a:r>
            <a:r>
              <a:rPr lang="ja-JP" altLang="en-US" sz="2400">
                <a:latin typeface="Gill Sans MT" charset="0"/>
              </a:rPr>
              <a:t>’</a:t>
            </a:r>
            <a:r>
              <a:rPr lang="en-US" altLang="ja-JP" sz="2400">
                <a:latin typeface="Gill Sans MT" charset="0"/>
              </a:rPr>
              <a:t>s public key</a:t>
            </a:r>
          </a:p>
          <a:p>
            <a:pPr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 sends both K</a:t>
            </a:r>
            <a:r>
              <a:rPr lang="en-US" sz="2400" baseline="-25000">
                <a:latin typeface="Gill Sans MT" charset="0"/>
              </a:rPr>
              <a:t>S</a:t>
            </a:r>
            <a:r>
              <a:rPr lang="en-US" sz="2400">
                <a:latin typeface="Gill Sans MT" charset="0"/>
              </a:rPr>
              <a:t>(m) and K</a:t>
            </a:r>
            <a:r>
              <a:rPr lang="en-US" sz="2400" baseline="-25000">
                <a:latin typeface="Gill Sans MT" charset="0"/>
              </a:rPr>
              <a:t>B</a:t>
            </a:r>
            <a:r>
              <a:rPr lang="en-US" sz="2400">
                <a:latin typeface="Gill Sans MT" charset="0"/>
              </a:rPr>
              <a:t>(K</a:t>
            </a:r>
            <a:r>
              <a:rPr lang="en-US" sz="2400" baseline="-25000">
                <a:latin typeface="Gill Sans MT" charset="0"/>
              </a:rPr>
              <a:t>S</a:t>
            </a:r>
            <a:r>
              <a:rPr lang="en-US" sz="2400">
                <a:latin typeface="Gill Sans MT" charset="0"/>
              </a:rPr>
              <a:t>) to Bob</a:t>
            </a:r>
          </a:p>
        </p:txBody>
      </p:sp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522288" y="1341438"/>
            <a:ext cx="6646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 Alice wants to send confidential e-mail, m, to Bob.</a:t>
            </a:r>
          </a:p>
        </p:txBody>
      </p:sp>
      <p:sp>
        <p:nvSpPr>
          <p:cNvPr id="103429" name="Freeform 6"/>
          <p:cNvSpPr>
            <a:spLocks/>
          </p:cNvSpPr>
          <p:nvPr/>
        </p:nvSpPr>
        <p:spPr bwMode="auto">
          <a:xfrm>
            <a:off x="3959225" y="2990850"/>
            <a:ext cx="1335088" cy="782638"/>
          </a:xfrm>
          <a:custGeom>
            <a:avLst/>
            <a:gdLst>
              <a:gd name="T0" fmla="*/ 0 w 2135"/>
              <a:gd name="T1" fmla="*/ 0 h 1662"/>
              <a:gd name="T2" fmla="*/ 0 w 2135"/>
              <a:gd name="T3" fmla="*/ 0 h 1662"/>
              <a:gd name="T4" fmla="*/ 0 w 2135"/>
              <a:gd name="T5" fmla="*/ 0 h 1662"/>
              <a:gd name="T6" fmla="*/ 0 w 2135"/>
              <a:gd name="T7" fmla="*/ 0 h 1662"/>
              <a:gd name="T8" fmla="*/ 0 w 2135"/>
              <a:gd name="T9" fmla="*/ 0 h 1662"/>
              <a:gd name="T10" fmla="*/ 0 w 2135"/>
              <a:gd name="T11" fmla="*/ 0 h 1662"/>
              <a:gd name="T12" fmla="*/ 0 w 2135"/>
              <a:gd name="T13" fmla="*/ 0 h 1662"/>
              <a:gd name="T14" fmla="*/ 0 w 2135"/>
              <a:gd name="T15" fmla="*/ 0 h 1662"/>
              <a:gd name="T16" fmla="*/ 0 w 2135"/>
              <a:gd name="T17" fmla="*/ 0 h 1662"/>
              <a:gd name="T18" fmla="*/ 0 w 2135"/>
              <a:gd name="T19" fmla="*/ 0 h 1662"/>
              <a:gd name="T20" fmla="*/ 0 w 2135"/>
              <a:gd name="T21" fmla="*/ 0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30" name="Line 7"/>
          <p:cNvSpPr>
            <a:spLocks noChangeShapeType="1"/>
          </p:cNvSpPr>
          <p:nvPr/>
        </p:nvSpPr>
        <p:spPr bwMode="auto">
          <a:xfrm>
            <a:off x="1069975" y="2674938"/>
            <a:ext cx="5064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431" name="Picture 8" descr="BS00768_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1993900" y="1941513"/>
            <a:ext cx="40005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32" name="Picture 9" descr="BS00592_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7413" y="2909888"/>
            <a:ext cx="544512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3433" name="Group 10"/>
          <p:cNvGrpSpPr>
            <a:grpSpLocks/>
          </p:cNvGrpSpPr>
          <p:nvPr/>
        </p:nvGrpSpPr>
        <p:grpSpPr bwMode="auto">
          <a:xfrm>
            <a:off x="1566863" y="2189163"/>
            <a:ext cx="754062" cy="739775"/>
            <a:chOff x="1645" y="256"/>
            <a:chExt cx="475" cy="466"/>
          </a:xfrm>
        </p:grpSpPr>
        <p:sp>
          <p:nvSpPr>
            <p:cNvPr id="103465" name="Rectangle 11"/>
            <p:cNvSpPr>
              <a:spLocks noChangeArrowheads="1"/>
            </p:cNvSpPr>
            <p:nvPr/>
          </p:nvSpPr>
          <p:spPr bwMode="auto">
            <a:xfrm>
              <a:off x="1645" y="439"/>
              <a:ext cx="475" cy="28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3466" name="Text Box 12"/>
            <p:cNvSpPr txBox="1">
              <a:spLocks noChangeArrowheads="1"/>
            </p:cNvSpPr>
            <p:nvPr/>
          </p:nvSpPr>
          <p:spPr bwMode="auto">
            <a:xfrm>
              <a:off x="1654" y="456"/>
              <a:ext cx="42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>
                  <a:latin typeface="Arial" charset="0"/>
                </a:rPr>
                <a:t>K</a:t>
              </a:r>
              <a:r>
                <a:rPr lang="en-US" baseline="-25000">
                  <a:latin typeface="Arial" charset="0"/>
                </a:rPr>
                <a:t>S</a:t>
              </a:r>
              <a:r>
                <a:rPr lang="en-US" sz="1800">
                  <a:latin typeface="Arial" charset="0"/>
                </a:rPr>
                <a:t>( )</a:t>
              </a:r>
            </a:p>
          </p:txBody>
        </p:sp>
        <p:sp>
          <p:nvSpPr>
            <p:cNvPr id="103467" name="Text Box 13"/>
            <p:cNvSpPr txBox="1">
              <a:spLocks noChangeArrowheads="1"/>
            </p:cNvSpPr>
            <p:nvPr/>
          </p:nvSpPr>
          <p:spPr bwMode="auto">
            <a:xfrm>
              <a:off x="1876" y="256"/>
              <a:ext cx="206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4000">
                  <a:latin typeface="Arial" charset="0"/>
                </a:rPr>
                <a:t>.</a:t>
              </a:r>
            </a:p>
          </p:txBody>
        </p:sp>
      </p:grpSp>
      <p:grpSp>
        <p:nvGrpSpPr>
          <p:cNvPr id="103434" name="Group 14"/>
          <p:cNvGrpSpPr>
            <a:grpSpLocks/>
          </p:cNvGrpSpPr>
          <p:nvPr/>
        </p:nvGrpSpPr>
        <p:grpSpPr bwMode="auto">
          <a:xfrm>
            <a:off x="1590675" y="3389313"/>
            <a:ext cx="754063" cy="739775"/>
            <a:chOff x="2144" y="3214"/>
            <a:chExt cx="475" cy="466"/>
          </a:xfrm>
        </p:grpSpPr>
        <p:sp>
          <p:nvSpPr>
            <p:cNvPr id="103461" name="Rectangle 15"/>
            <p:cNvSpPr>
              <a:spLocks noChangeArrowheads="1"/>
            </p:cNvSpPr>
            <p:nvPr/>
          </p:nvSpPr>
          <p:spPr bwMode="auto">
            <a:xfrm>
              <a:off x="2144" y="3397"/>
              <a:ext cx="475" cy="28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3462" name="Text Box 16"/>
            <p:cNvSpPr txBox="1">
              <a:spLocks noChangeArrowheads="1"/>
            </p:cNvSpPr>
            <p:nvPr/>
          </p:nvSpPr>
          <p:spPr bwMode="auto">
            <a:xfrm>
              <a:off x="2148" y="3432"/>
              <a:ext cx="43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>
                  <a:latin typeface="Arial" charset="0"/>
                </a:rPr>
                <a:t>K</a:t>
              </a:r>
              <a:r>
                <a:rPr lang="en-US" baseline="-25000">
                  <a:latin typeface="Arial" charset="0"/>
                </a:rPr>
                <a:t>B</a:t>
              </a:r>
              <a:r>
                <a:rPr lang="en-US" sz="1800">
                  <a:latin typeface="Arial" charset="0"/>
                </a:rPr>
                <a:t>( )</a:t>
              </a:r>
            </a:p>
          </p:txBody>
        </p:sp>
        <p:sp>
          <p:nvSpPr>
            <p:cNvPr id="103463" name="Text Box 17"/>
            <p:cNvSpPr txBox="1">
              <a:spLocks noChangeArrowheads="1"/>
            </p:cNvSpPr>
            <p:nvPr/>
          </p:nvSpPr>
          <p:spPr bwMode="auto">
            <a:xfrm>
              <a:off x="2356" y="3214"/>
              <a:ext cx="206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4000">
                  <a:latin typeface="Arial" charset="0"/>
                </a:rPr>
                <a:t>.</a:t>
              </a:r>
            </a:p>
          </p:txBody>
        </p:sp>
        <p:sp>
          <p:nvSpPr>
            <p:cNvPr id="103464" name="Text Box 18"/>
            <p:cNvSpPr txBox="1">
              <a:spLocks noChangeArrowheads="1"/>
            </p:cNvSpPr>
            <p:nvPr/>
          </p:nvSpPr>
          <p:spPr bwMode="auto">
            <a:xfrm>
              <a:off x="2234" y="3331"/>
              <a:ext cx="21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</a:rPr>
                <a:t>+</a:t>
              </a:r>
            </a:p>
          </p:txBody>
        </p:sp>
      </p:grpSp>
      <p:grpSp>
        <p:nvGrpSpPr>
          <p:cNvPr id="103435" name="Group 19"/>
          <p:cNvGrpSpPr>
            <a:grpSpLocks/>
          </p:cNvGrpSpPr>
          <p:nvPr/>
        </p:nvGrpSpPr>
        <p:grpSpPr bwMode="auto">
          <a:xfrm>
            <a:off x="2903538" y="3017838"/>
            <a:ext cx="650875" cy="519112"/>
            <a:chOff x="2935" y="1573"/>
            <a:chExt cx="410" cy="327"/>
          </a:xfrm>
        </p:grpSpPr>
        <p:sp>
          <p:nvSpPr>
            <p:cNvPr id="103459" name="Oval 20"/>
            <p:cNvSpPr>
              <a:spLocks noChangeArrowheads="1"/>
            </p:cNvSpPr>
            <p:nvPr/>
          </p:nvSpPr>
          <p:spPr bwMode="auto">
            <a:xfrm>
              <a:off x="2935" y="1637"/>
              <a:ext cx="238" cy="21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3460" name="Text Box 21"/>
            <p:cNvSpPr txBox="1">
              <a:spLocks noChangeArrowheads="1"/>
            </p:cNvSpPr>
            <p:nvPr/>
          </p:nvSpPr>
          <p:spPr bwMode="auto">
            <a:xfrm>
              <a:off x="2943" y="1573"/>
              <a:ext cx="40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+</a:t>
              </a:r>
            </a:p>
          </p:txBody>
        </p:sp>
      </p:grpSp>
      <p:sp>
        <p:nvSpPr>
          <p:cNvPr id="103436" name="Line 25"/>
          <p:cNvSpPr>
            <a:spLocks noChangeShapeType="1"/>
          </p:cNvSpPr>
          <p:nvPr/>
        </p:nvSpPr>
        <p:spPr bwMode="auto">
          <a:xfrm>
            <a:off x="1120775" y="3902075"/>
            <a:ext cx="5064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37" name="Text Box 26"/>
          <p:cNvSpPr txBox="1">
            <a:spLocks noChangeArrowheads="1"/>
          </p:cNvSpPr>
          <p:nvPr/>
        </p:nvSpPr>
        <p:spPr bwMode="auto">
          <a:xfrm>
            <a:off x="2311400" y="2295525"/>
            <a:ext cx="879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>
                <a:latin typeface="Arial" charset="0"/>
              </a:rPr>
              <a:t>K</a:t>
            </a:r>
            <a:r>
              <a:rPr lang="en-US" baseline="-25000">
                <a:latin typeface="Arial" charset="0"/>
              </a:rPr>
              <a:t>S</a:t>
            </a:r>
            <a:r>
              <a:rPr lang="en-US" sz="1800">
                <a:latin typeface="Arial" charset="0"/>
              </a:rPr>
              <a:t>(m )</a:t>
            </a:r>
          </a:p>
        </p:txBody>
      </p:sp>
      <p:grpSp>
        <p:nvGrpSpPr>
          <p:cNvPr id="103438" name="Group 27"/>
          <p:cNvGrpSpPr>
            <a:grpSpLocks/>
          </p:cNvGrpSpPr>
          <p:nvPr/>
        </p:nvGrpSpPr>
        <p:grpSpPr bwMode="auto">
          <a:xfrm>
            <a:off x="2336800" y="3784600"/>
            <a:ext cx="969963" cy="527050"/>
            <a:chOff x="3501" y="648"/>
            <a:chExt cx="611" cy="332"/>
          </a:xfrm>
        </p:grpSpPr>
        <p:sp>
          <p:nvSpPr>
            <p:cNvPr id="103457" name="Text Box 28"/>
            <p:cNvSpPr txBox="1">
              <a:spLocks noChangeArrowheads="1"/>
            </p:cNvSpPr>
            <p:nvPr/>
          </p:nvSpPr>
          <p:spPr bwMode="auto">
            <a:xfrm>
              <a:off x="3501" y="749"/>
              <a:ext cx="61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>
                  <a:latin typeface="Arial" charset="0"/>
                </a:rPr>
                <a:t>K</a:t>
              </a:r>
              <a:r>
                <a:rPr lang="en-US" baseline="-25000">
                  <a:latin typeface="Arial" charset="0"/>
                </a:rPr>
                <a:t>B</a:t>
              </a:r>
              <a:r>
                <a:rPr lang="en-US" sz="1800">
                  <a:latin typeface="Arial" charset="0"/>
                </a:rPr>
                <a:t>(K</a:t>
              </a:r>
              <a:r>
                <a:rPr lang="en-US" baseline="-25000">
                  <a:latin typeface="Arial" charset="0"/>
                </a:rPr>
                <a:t>S</a:t>
              </a:r>
              <a:r>
                <a:rPr lang="en-US" sz="1800">
                  <a:latin typeface="Arial" charset="0"/>
                </a:rPr>
                <a:t> )</a:t>
              </a:r>
            </a:p>
          </p:txBody>
        </p:sp>
        <p:sp>
          <p:nvSpPr>
            <p:cNvPr id="103458" name="Text Box 29"/>
            <p:cNvSpPr txBox="1">
              <a:spLocks noChangeArrowheads="1"/>
            </p:cNvSpPr>
            <p:nvPr/>
          </p:nvSpPr>
          <p:spPr bwMode="auto">
            <a:xfrm>
              <a:off x="3584" y="648"/>
              <a:ext cx="21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</a:rPr>
                <a:t>+</a:t>
              </a:r>
            </a:p>
          </p:txBody>
        </p:sp>
      </p:grpSp>
      <p:sp>
        <p:nvSpPr>
          <p:cNvPr id="103439" name="Freeform 30"/>
          <p:cNvSpPr>
            <a:spLocks/>
          </p:cNvSpPr>
          <p:nvPr/>
        </p:nvSpPr>
        <p:spPr bwMode="auto">
          <a:xfrm>
            <a:off x="2322513" y="2682875"/>
            <a:ext cx="755650" cy="392113"/>
          </a:xfrm>
          <a:custGeom>
            <a:avLst/>
            <a:gdLst>
              <a:gd name="T0" fmla="*/ 0 w 476"/>
              <a:gd name="T1" fmla="*/ 0 h 247"/>
              <a:gd name="T2" fmla="*/ 1199594375 w 476"/>
              <a:gd name="T3" fmla="*/ 0 h 247"/>
              <a:gd name="T4" fmla="*/ 1199594375 w 476"/>
              <a:gd name="T5" fmla="*/ 622480181 h 247"/>
              <a:gd name="T6" fmla="*/ 0 60000 65536"/>
              <a:gd name="T7" fmla="*/ 0 60000 65536"/>
              <a:gd name="T8" fmla="*/ 0 60000 65536"/>
              <a:gd name="T9" fmla="*/ 0 w 476"/>
              <a:gd name="T10" fmla="*/ 0 h 247"/>
              <a:gd name="T11" fmla="*/ 476 w 476"/>
              <a:gd name="T12" fmla="*/ 247 h 24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6" h="247">
                <a:moveTo>
                  <a:pt x="0" y="0"/>
                </a:moveTo>
                <a:lnTo>
                  <a:pt x="476" y="0"/>
                </a:lnTo>
                <a:lnTo>
                  <a:pt x="476" y="24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40" name="Freeform 31"/>
          <p:cNvSpPr>
            <a:spLocks/>
          </p:cNvSpPr>
          <p:nvPr/>
        </p:nvSpPr>
        <p:spPr bwMode="auto">
          <a:xfrm flipV="1">
            <a:off x="2344738" y="3503613"/>
            <a:ext cx="755650" cy="392112"/>
          </a:xfrm>
          <a:custGeom>
            <a:avLst/>
            <a:gdLst>
              <a:gd name="T0" fmla="*/ 0 w 476"/>
              <a:gd name="T1" fmla="*/ 0 h 247"/>
              <a:gd name="T2" fmla="*/ 1199594375 w 476"/>
              <a:gd name="T3" fmla="*/ 0 h 247"/>
              <a:gd name="T4" fmla="*/ 1199594375 w 476"/>
              <a:gd name="T5" fmla="*/ 622478594 h 247"/>
              <a:gd name="T6" fmla="*/ 0 60000 65536"/>
              <a:gd name="T7" fmla="*/ 0 60000 65536"/>
              <a:gd name="T8" fmla="*/ 0 60000 65536"/>
              <a:gd name="T9" fmla="*/ 0 w 476"/>
              <a:gd name="T10" fmla="*/ 0 h 247"/>
              <a:gd name="T11" fmla="*/ 476 w 476"/>
              <a:gd name="T12" fmla="*/ 247 h 24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6" h="247">
                <a:moveTo>
                  <a:pt x="0" y="0"/>
                </a:moveTo>
                <a:lnTo>
                  <a:pt x="476" y="0"/>
                </a:lnTo>
                <a:lnTo>
                  <a:pt x="476" y="24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41" name="Text Box 32"/>
          <p:cNvSpPr txBox="1">
            <a:spLocks noChangeArrowheads="1"/>
          </p:cNvSpPr>
          <p:nvPr/>
        </p:nvSpPr>
        <p:spPr bwMode="auto">
          <a:xfrm>
            <a:off x="693738" y="2454275"/>
            <a:ext cx="3984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>
                <a:latin typeface="Arial" charset="0"/>
              </a:rPr>
              <a:t>m</a:t>
            </a:r>
          </a:p>
        </p:txBody>
      </p:sp>
      <p:sp>
        <p:nvSpPr>
          <p:cNvPr id="103442" name="Text Box 34"/>
          <p:cNvSpPr txBox="1">
            <a:spLocks noChangeArrowheads="1"/>
          </p:cNvSpPr>
          <p:nvPr/>
        </p:nvSpPr>
        <p:spPr bwMode="auto">
          <a:xfrm>
            <a:off x="1562100" y="1831975"/>
            <a:ext cx="481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>
                <a:latin typeface="Arial" charset="0"/>
              </a:rPr>
              <a:t>K</a:t>
            </a:r>
            <a:r>
              <a:rPr lang="en-US" baseline="-25000">
                <a:latin typeface="Arial" charset="0"/>
              </a:rPr>
              <a:t>S</a:t>
            </a:r>
          </a:p>
        </p:txBody>
      </p:sp>
      <p:sp>
        <p:nvSpPr>
          <p:cNvPr id="103443" name="Line 35"/>
          <p:cNvSpPr>
            <a:spLocks noChangeShapeType="1"/>
          </p:cNvSpPr>
          <p:nvPr/>
        </p:nvSpPr>
        <p:spPr bwMode="auto">
          <a:xfrm>
            <a:off x="1974850" y="2117725"/>
            <a:ext cx="14288" cy="3619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3444" name="Group 36"/>
          <p:cNvGrpSpPr>
            <a:grpSpLocks/>
          </p:cNvGrpSpPr>
          <p:nvPr/>
        </p:nvGrpSpPr>
        <p:grpSpPr bwMode="auto">
          <a:xfrm>
            <a:off x="1555750" y="4184650"/>
            <a:ext cx="471488" cy="474663"/>
            <a:chOff x="2643" y="716"/>
            <a:chExt cx="297" cy="299"/>
          </a:xfrm>
        </p:grpSpPr>
        <p:sp>
          <p:nvSpPr>
            <p:cNvPr id="103455" name="Text Box 37"/>
            <p:cNvSpPr txBox="1">
              <a:spLocks noChangeArrowheads="1"/>
            </p:cNvSpPr>
            <p:nvPr/>
          </p:nvSpPr>
          <p:spPr bwMode="auto">
            <a:xfrm>
              <a:off x="2643" y="763"/>
              <a:ext cx="28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>
                  <a:latin typeface="Arial" charset="0"/>
                </a:rPr>
                <a:t>K</a:t>
              </a:r>
              <a:r>
                <a:rPr lang="en-US" baseline="-25000">
                  <a:latin typeface="Arial" charset="0"/>
                </a:rPr>
                <a:t>B</a:t>
              </a:r>
              <a:endParaRPr lang="en-US" sz="1800">
                <a:latin typeface="Arial" charset="0"/>
              </a:endParaRPr>
            </a:p>
          </p:txBody>
        </p:sp>
        <p:sp>
          <p:nvSpPr>
            <p:cNvPr id="103456" name="Text Box 38"/>
            <p:cNvSpPr txBox="1">
              <a:spLocks noChangeArrowheads="1"/>
            </p:cNvSpPr>
            <p:nvPr/>
          </p:nvSpPr>
          <p:spPr bwMode="auto">
            <a:xfrm>
              <a:off x="2730" y="716"/>
              <a:ext cx="21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</a:rPr>
                <a:t>+</a:t>
              </a:r>
            </a:p>
          </p:txBody>
        </p:sp>
      </p:grpSp>
      <p:sp>
        <p:nvSpPr>
          <p:cNvPr id="103445" name="Line 39"/>
          <p:cNvSpPr>
            <a:spLocks noChangeShapeType="1"/>
          </p:cNvSpPr>
          <p:nvPr/>
        </p:nvSpPr>
        <p:spPr bwMode="auto">
          <a:xfrm>
            <a:off x="1954213" y="4156075"/>
            <a:ext cx="14287" cy="3619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446" name="Picture 40" descr="BS00768_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2043113" y="4430713"/>
            <a:ext cx="40005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47" name="Picture 41" descr="Alic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25" y="2978150"/>
            <a:ext cx="52705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48" name="Line 42"/>
          <p:cNvSpPr>
            <a:spLocks noChangeShapeType="1"/>
          </p:cNvSpPr>
          <p:nvPr/>
        </p:nvSpPr>
        <p:spPr bwMode="auto">
          <a:xfrm flipV="1">
            <a:off x="3325813" y="3278188"/>
            <a:ext cx="768350" cy="142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49" name="Line 43"/>
          <p:cNvSpPr>
            <a:spLocks noChangeShapeType="1"/>
          </p:cNvSpPr>
          <p:nvPr/>
        </p:nvSpPr>
        <p:spPr bwMode="auto">
          <a:xfrm flipV="1">
            <a:off x="5205413" y="3270250"/>
            <a:ext cx="7683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450" name="Picture 44" descr="BS00592_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9713" y="2887663"/>
            <a:ext cx="544512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51" name="Text Box 45"/>
          <p:cNvSpPr txBox="1">
            <a:spLocks noChangeArrowheads="1"/>
          </p:cNvSpPr>
          <p:nvPr/>
        </p:nvSpPr>
        <p:spPr bwMode="auto">
          <a:xfrm>
            <a:off x="4071938" y="3233738"/>
            <a:ext cx="9667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>
                <a:latin typeface="Arial" charset="0"/>
              </a:rPr>
              <a:t>Internet</a:t>
            </a:r>
          </a:p>
        </p:txBody>
      </p:sp>
      <p:sp>
        <p:nvSpPr>
          <p:cNvPr id="103452" name="Text Box 64"/>
          <p:cNvSpPr txBox="1">
            <a:spLocks noChangeArrowheads="1"/>
          </p:cNvSpPr>
          <p:nvPr/>
        </p:nvSpPr>
        <p:spPr bwMode="auto">
          <a:xfrm>
            <a:off x="733425" y="3719513"/>
            <a:ext cx="481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b="1">
                <a:solidFill>
                  <a:srgbClr val="0000FF"/>
                </a:solidFill>
                <a:latin typeface="Arial" charset="0"/>
              </a:rPr>
              <a:t>K</a:t>
            </a:r>
            <a:r>
              <a:rPr lang="en-US" b="1" baseline="-25000">
                <a:solidFill>
                  <a:srgbClr val="0000FF"/>
                </a:solidFill>
                <a:latin typeface="Arial" charset="0"/>
              </a:rPr>
              <a:t>S</a:t>
            </a:r>
          </a:p>
        </p:txBody>
      </p:sp>
      <p:pic>
        <p:nvPicPr>
          <p:cNvPr id="103453" name="Picture 67" descr="Bob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0138" y="2949575"/>
            <a:ext cx="642937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54" name="Picture 24" descr="underline_base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1042988"/>
            <a:ext cx="3656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2575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5"/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</a:rPr>
              <a:t>Network Security</a:t>
            </a:r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>
                <a:latin typeface="Gill Sans MT" charset="0"/>
              </a:rPr>
              <a:t>Secure e-mail (confidentiality)  </a:t>
            </a:r>
          </a:p>
        </p:txBody>
      </p:sp>
      <p:sp>
        <p:nvSpPr>
          <p:cNvPr id="105475" name="Text Box 3"/>
          <p:cNvSpPr txBox="1">
            <a:spLocks noChangeArrowheads="1"/>
          </p:cNvSpPr>
          <p:nvPr/>
        </p:nvSpPr>
        <p:spPr bwMode="auto">
          <a:xfrm>
            <a:off x="603250" y="4805363"/>
            <a:ext cx="65293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>
                <a:solidFill>
                  <a:srgbClr val="C00000"/>
                </a:solidFill>
                <a:latin typeface="Gill Sans MT" charset="0"/>
              </a:rPr>
              <a:t>Bob:</a:t>
            </a:r>
          </a:p>
          <a:p>
            <a:pPr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  uses his private key to decrypt and recover </a:t>
            </a:r>
            <a:r>
              <a:rPr lang="en-US" sz="2400" b="1">
                <a:solidFill>
                  <a:srgbClr val="0000FF"/>
                </a:solidFill>
                <a:latin typeface="Gill Sans MT" charset="0"/>
              </a:rPr>
              <a:t>K</a:t>
            </a:r>
            <a:r>
              <a:rPr lang="en-US" sz="2400" b="1" baseline="-25000">
                <a:solidFill>
                  <a:srgbClr val="0000FF"/>
                </a:solidFill>
                <a:latin typeface="Gill Sans MT" charset="0"/>
              </a:rPr>
              <a:t>S</a:t>
            </a:r>
          </a:p>
          <a:p>
            <a:pPr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  uses K</a:t>
            </a:r>
            <a:r>
              <a:rPr lang="en-US" sz="2400" baseline="-25000">
                <a:latin typeface="Gill Sans MT" charset="0"/>
              </a:rPr>
              <a:t>S</a:t>
            </a:r>
            <a:r>
              <a:rPr lang="en-US" sz="2400">
                <a:latin typeface="Gill Sans MT" charset="0"/>
              </a:rPr>
              <a:t> to decrypt K</a:t>
            </a:r>
            <a:r>
              <a:rPr lang="en-US" sz="2400" baseline="-25000">
                <a:latin typeface="Gill Sans MT" charset="0"/>
              </a:rPr>
              <a:t>S</a:t>
            </a:r>
            <a:r>
              <a:rPr lang="en-US" sz="2400">
                <a:latin typeface="Gill Sans MT" charset="0"/>
              </a:rPr>
              <a:t>(m) to recover m</a:t>
            </a:r>
          </a:p>
        </p:txBody>
      </p:sp>
      <p:sp>
        <p:nvSpPr>
          <p:cNvPr id="105476" name="Text Box 4"/>
          <p:cNvSpPr txBox="1">
            <a:spLocks noChangeArrowheads="1"/>
          </p:cNvSpPr>
          <p:nvPr/>
        </p:nvSpPr>
        <p:spPr bwMode="auto">
          <a:xfrm>
            <a:off x="522288" y="1341438"/>
            <a:ext cx="6646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 Alice wants to send confidential e-mail, m, to Bob</a:t>
            </a:r>
            <a:r>
              <a:rPr lang="en-US"/>
              <a:t>.</a:t>
            </a:r>
          </a:p>
        </p:txBody>
      </p:sp>
      <p:grpSp>
        <p:nvGrpSpPr>
          <p:cNvPr id="105477" name="Group 5"/>
          <p:cNvGrpSpPr>
            <a:grpSpLocks/>
          </p:cNvGrpSpPr>
          <p:nvPr/>
        </p:nvGrpSpPr>
        <p:grpSpPr bwMode="auto">
          <a:xfrm>
            <a:off x="517525" y="1831975"/>
            <a:ext cx="8112125" cy="2805113"/>
            <a:chOff x="289" y="1749"/>
            <a:chExt cx="5110" cy="1767"/>
          </a:xfrm>
        </p:grpSpPr>
        <p:sp>
          <p:nvSpPr>
            <p:cNvPr id="105479" name="Freeform 6"/>
            <p:cNvSpPr>
              <a:spLocks/>
            </p:cNvSpPr>
            <p:nvPr/>
          </p:nvSpPr>
          <p:spPr bwMode="auto">
            <a:xfrm>
              <a:off x="2457" y="2479"/>
              <a:ext cx="841" cy="493"/>
            </a:xfrm>
            <a:custGeom>
              <a:avLst/>
              <a:gdLst>
                <a:gd name="T0" fmla="*/ 0 w 2135"/>
                <a:gd name="T1" fmla="*/ 0 h 1662"/>
                <a:gd name="T2" fmla="*/ 0 w 2135"/>
                <a:gd name="T3" fmla="*/ 0 h 1662"/>
                <a:gd name="T4" fmla="*/ 0 w 2135"/>
                <a:gd name="T5" fmla="*/ 0 h 1662"/>
                <a:gd name="T6" fmla="*/ 0 w 2135"/>
                <a:gd name="T7" fmla="*/ 0 h 1662"/>
                <a:gd name="T8" fmla="*/ 0 w 2135"/>
                <a:gd name="T9" fmla="*/ 0 h 1662"/>
                <a:gd name="T10" fmla="*/ 0 w 2135"/>
                <a:gd name="T11" fmla="*/ 0 h 1662"/>
                <a:gd name="T12" fmla="*/ 0 w 2135"/>
                <a:gd name="T13" fmla="*/ 0 h 1662"/>
                <a:gd name="T14" fmla="*/ 0 w 2135"/>
                <a:gd name="T15" fmla="*/ 0 h 1662"/>
                <a:gd name="T16" fmla="*/ 0 w 2135"/>
                <a:gd name="T17" fmla="*/ 0 h 1662"/>
                <a:gd name="T18" fmla="*/ 0 w 2135"/>
                <a:gd name="T19" fmla="*/ 0 h 1662"/>
                <a:gd name="T20" fmla="*/ 0 w 2135"/>
                <a:gd name="T21" fmla="*/ 0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80" name="Line 7"/>
            <p:cNvSpPr>
              <a:spLocks noChangeShapeType="1"/>
            </p:cNvSpPr>
            <p:nvPr/>
          </p:nvSpPr>
          <p:spPr bwMode="auto">
            <a:xfrm>
              <a:off x="637" y="2280"/>
              <a:ext cx="3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05481" name="Picture 8" descr="BS00768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1219" y="1818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482" name="Picture 9" descr="BS00592_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2" y="2428"/>
              <a:ext cx="343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5483" name="Group 10"/>
            <p:cNvGrpSpPr>
              <a:grpSpLocks/>
            </p:cNvGrpSpPr>
            <p:nvPr/>
          </p:nvGrpSpPr>
          <p:grpSpPr bwMode="auto">
            <a:xfrm>
              <a:off x="950" y="1974"/>
              <a:ext cx="475" cy="466"/>
              <a:chOff x="1645" y="256"/>
              <a:chExt cx="475" cy="466"/>
            </a:xfrm>
          </p:grpSpPr>
          <p:sp>
            <p:nvSpPr>
              <p:cNvPr id="105542" name="Rectangle 11"/>
              <p:cNvSpPr>
                <a:spLocks noChangeArrowheads="1"/>
              </p:cNvSpPr>
              <p:nvPr/>
            </p:nvSpPr>
            <p:spPr bwMode="auto">
              <a:xfrm>
                <a:off x="1645" y="439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5543" name="Text Box 12"/>
              <p:cNvSpPr txBox="1">
                <a:spLocks noChangeArrowheads="1"/>
              </p:cNvSpPr>
              <p:nvPr/>
            </p:nvSpPr>
            <p:spPr bwMode="auto">
              <a:xfrm>
                <a:off x="1654" y="456"/>
                <a:ext cx="4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S</a:t>
                </a:r>
                <a:r>
                  <a:rPr lang="en-US" sz="1800">
                    <a:latin typeface="Arial" charset="0"/>
                  </a:rPr>
                  <a:t>( )</a:t>
                </a:r>
              </a:p>
            </p:txBody>
          </p:sp>
          <p:sp>
            <p:nvSpPr>
              <p:cNvPr id="105544" name="Text Box 13"/>
              <p:cNvSpPr txBox="1">
                <a:spLocks noChangeArrowheads="1"/>
              </p:cNvSpPr>
              <p:nvPr/>
            </p:nvSpPr>
            <p:spPr bwMode="auto">
              <a:xfrm>
                <a:off x="1876" y="256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>
                    <a:latin typeface="Arial" charset="0"/>
                  </a:rPr>
                  <a:t>.</a:t>
                </a:r>
              </a:p>
            </p:txBody>
          </p:sp>
        </p:grpSp>
        <p:grpSp>
          <p:nvGrpSpPr>
            <p:cNvPr id="105484" name="Group 14"/>
            <p:cNvGrpSpPr>
              <a:grpSpLocks/>
            </p:cNvGrpSpPr>
            <p:nvPr/>
          </p:nvGrpSpPr>
          <p:grpSpPr bwMode="auto">
            <a:xfrm>
              <a:off x="965" y="2730"/>
              <a:ext cx="475" cy="466"/>
              <a:chOff x="2144" y="3214"/>
              <a:chExt cx="475" cy="466"/>
            </a:xfrm>
          </p:grpSpPr>
          <p:sp>
            <p:nvSpPr>
              <p:cNvPr id="105538" name="Rectangle 15"/>
              <p:cNvSpPr>
                <a:spLocks noChangeArrowheads="1"/>
              </p:cNvSpPr>
              <p:nvPr/>
            </p:nvSpPr>
            <p:spPr bwMode="auto">
              <a:xfrm>
                <a:off x="2144" y="3397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5539" name="Text Box 16"/>
              <p:cNvSpPr txBox="1">
                <a:spLocks noChangeArrowheads="1"/>
              </p:cNvSpPr>
              <p:nvPr/>
            </p:nvSpPr>
            <p:spPr bwMode="auto">
              <a:xfrm>
                <a:off x="2148" y="3432"/>
                <a:ext cx="43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B</a:t>
                </a:r>
                <a:r>
                  <a:rPr lang="en-US" sz="1800">
                    <a:latin typeface="Arial" charset="0"/>
                  </a:rPr>
                  <a:t>( )</a:t>
                </a:r>
              </a:p>
            </p:txBody>
          </p:sp>
          <p:sp>
            <p:nvSpPr>
              <p:cNvPr id="105540" name="Text Box 17"/>
              <p:cNvSpPr txBox="1">
                <a:spLocks noChangeArrowheads="1"/>
              </p:cNvSpPr>
              <p:nvPr/>
            </p:nvSpPr>
            <p:spPr bwMode="auto">
              <a:xfrm>
                <a:off x="2356" y="3214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>
                    <a:latin typeface="Arial" charset="0"/>
                  </a:rPr>
                  <a:t>.</a:t>
                </a:r>
              </a:p>
            </p:txBody>
          </p:sp>
          <p:sp>
            <p:nvSpPr>
              <p:cNvPr id="105541" name="Text Box 18"/>
              <p:cNvSpPr txBox="1">
                <a:spLocks noChangeArrowheads="1"/>
              </p:cNvSpPr>
              <p:nvPr/>
            </p:nvSpPr>
            <p:spPr bwMode="auto">
              <a:xfrm>
                <a:off x="2234" y="3331"/>
                <a:ext cx="21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+</a:t>
                </a:r>
              </a:p>
            </p:txBody>
          </p:sp>
        </p:grpSp>
        <p:grpSp>
          <p:nvGrpSpPr>
            <p:cNvPr id="105485" name="Group 19"/>
            <p:cNvGrpSpPr>
              <a:grpSpLocks/>
            </p:cNvGrpSpPr>
            <p:nvPr/>
          </p:nvGrpSpPr>
          <p:grpSpPr bwMode="auto">
            <a:xfrm>
              <a:off x="1791" y="2496"/>
              <a:ext cx="402" cy="327"/>
              <a:chOff x="2934" y="1573"/>
              <a:chExt cx="402" cy="327"/>
            </a:xfrm>
          </p:grpSpPr>
          <p:sp>
            <p:nvSpPr>
              <p:cNvPr id="105536" name="Oval 20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5537" name="Text Box 21"/>
              <p:cNvSpPr txBox="1">
                <a:spLocks noChangeArrowheads="1"/>
              </p:cNvSpPr>
              <p:nvPr/>
            </p:nvSpPr>
            <p:spPr bwMode="auto">
              <a:xfrm>
                <a:off x="2934" y="1573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+</a:t>
                </a:r>
              </a:p>
            </p:txBody>
          </p:sp>
        </p:grpSp>
        <p:grpSp>
          <p:nvGrpSpPr>
            <p:cNvPr id="105486" name="Group 22"/>
            <p:cNvGrpSpPr>
              <a:grpSpLocks/>
            </p:cNvGrpSpPr>
            <p:nvPr/>
          </p:nvGrpSpPr>
          <p:grpSpPr bwMode="auto">
            <a:xfrm>
              <a:off x="3688" y="2455"/>
              <a:ext cx="428" cy="327"/>
              <a:chOff x="2935" y="1546"/>
              <a:chExt cx="428" cy="327"/>
            </a:xfrm>
          </p:grpSpPr>
          <p:sp>
            <p:nvSpPr>
              <p:cNvPr id="105534" name="Oval 23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5535" name="Text Box 24"/>
              <p:cNvSpPr txBox="1">
                <a:spLocks noChangeArrowheads="1"/>
              </p:cNvSpPr>
              <p:nvPr/>
            </p:nvSpPr>
            <p:spPr bwMode="auto">
              <a:xfrm>
                <a:off x="2961" y="1546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-</a:t>
                </a:r>
              </a:p>
            </p:txBody>
          </p:sp>
        </p:grpSp>
        <p:sp>
          <p:nvSpPr>
            <p:cNvPr id="105487" name="Line 25"/>
            <p:cNvSpPr>
              <a:spLocks noChangeShapeType="1"/>
            </p:cNvSpPr>
            <p:nvPr/>
          </p:nvSpPr>
          <p:spPr bwMode="auto">
            <a:xfrm>
              <a:off x="669" y="3053"/>
              <a:ext cx="3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88" name="Text Box 26"/>
            <p:cNvSpPr txBox="1">
              <a:spLocks noChangeArrowheads="1"/>
            </p:cNvSpPr>
            <p:nvPr/>
          </p:nvSpPr>
          <p:spPr bwMode="auto">
            <a:xfrm>
              <a:off x="1419" y="2041"/>
              <a:ext cx="55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>
                  <a:latin typeface="Arial" charset="0"/>
                </a:rPr>
                <a:t>K</a:t>
              </a:r>
              <a:r>
                <a:rPr lang="en-US" baseline="-25000">
                  <a:latin typeface="Arial" charset="0"/>
                </a:rPr>
                <a:t>S</a:t>
              </a:r>
              <a:r>
                <a:rPr lang="en-US" sz="1800">
                  <a:latin typeface="Arial" charset="0"/>
                </a:rPr>
                <a:t>(m )</a:t>
              </a:r>
            </a:p>
          </p:txBody>
        </p:sp>
        <p:grpSp>
          <p:nvGrpSpPr>
            <p:cNvPr id="105489" name="Group 27"/>
            <p:cNvGrpSpPr>
              <a:grpSpLocks/>
            </p:cNvGrpSpPr>
            <p:nvPr/>
          </p:nvGrpSpPr>
          <p:grpSpPr bwMode="auto">
            <a:xfrm>
              <a:off x="1435" y="2979"/>
              <a:ext cx="611" cy="332"/>
              <a:chOff x="3501" y="648"/>
              <a:chExt cx="611" cy="332"/>
            </a:xfrm>
          </p:grpSpPr>
          <p:sp>
            <p:nvSpPr>
              <p:cNvPr id="105532" name="Text Box 28"/>
              <p:cNvSpPr txBox="1">
                <a:spLocks noChangeArrowheads="1"/>
              </p:cNvSpPr>
              <p:nvPr/>
            </p:nvSpPr>
            <p:spPr bwMode="auto">
              <a:xfrm>
                <a:off x="3501" y="749"/>
                <a:ext cx="61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B</a:t>
                </a:r>
                <a:r>
                  <a:rPr lang="en-US" sz="1800">
                    <a:latin typeface="Arial" charset="0"/>
                  </a:rPr>
                  <a:t>(K</a:t>
                </a:r>
                <a:r>
                  <a:rPr lang="en-US" baseline="-25000">
                    <a:latin typeface="Arial" charset="0"/>
                  </a:rPr>
                  <a:t>S</a:t>
                </a:r>
                <a:r>
                  <a:rPr lang="en-US" sz="1800">
                    <a:latin typeface="Arial" charset="0"/>
                  </a:rPr>
                  <a:t> )</a:t>
                </a:r>
              </a:p>
            </p:txBody>
          </p:sp>
          <p:sp>
            <p:nvSpPr>
              <p:cNvPr id="105533" name="Text Box 29"/>
              <p:cNvSpPr txBox="1">
                <a:spLocks noChangeArrowheads="1"/>
              </p:cNvSpPr>
              <p:nvPr/>
            </p:nvSpPr>
            <p:spPr bwMode="auto">
              <a:xfrm>
                <a:off x="3584" y="648"/>
                <a:ext cx="21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+</a:t>
                </a:r>
              </a:p>
            </p:txBody>
          </p:sp>
        </p:grpSp>
        <p:sp>
          <p:nvSpPr>
            <p:cNvPr id="105490" name="Freeform 30"/>
            <p:cNvSpPr>
              <a:spLocks/>
            </p:cNvSpPr>
            <p:nvPr/>
          </p:nvSpPr>
          <p:spPr bwMode="auto">
            <a:xfrm>
              <a:off x="1426" y="2285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91" name="Freeform 31"/>
            <p:cNvSpPr>
              <a:spLocks/>
            </p:cNvSpPr>
            <p:nvPr/>
          </p:nvSpPr>
          <p:spPr bwMode="auto">
            <a:xfrm flipV="1">
              <a:off x="1440" y="2802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92" name="Text Box 32"/>
            <p:cNvSpPr txBox="1">
              <a:spLocks noChangeArrowheads="1"/>
            </p:cNvSpPr>
            <p:nvPr/>
          </p:nvSpPr>
          <p:spPr bwMode="auto">
            <a:xfrm>
              <a:off x="400" y="2141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</a:rPr>
                <a:t>m</a:t>
              </a:r>
            </a:p>
          </p:txBody>
        </p:sp>
        <p:sp>
          <p:nvSpPr>
            <p:cNvPr id="105493" name="Text Box 33"/>
            <p:cNvSpPr txBox="1">
              <a:spLocks noChangeArrowheads="1"/>
            </p:cNvSpPr>
            <p:nvPr/>
          </p:nvSpPr>
          <p:spPr bwMode="auto">
            <a:xfrm>
              <a:off x="4325" y="2568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</a:rPr>
                <a:t>K</a:t>
              </a:r>
              <a:r>
                <a:rPr lang="en-US" baseline="-25000">
                  <a:latin typeface="Arial" charset="0"/>
                </a:rPr>
                <a:t>S</a:t>
              </a:r>
            </a:p>
          </p:txBody>
        </p:sp>
        <p:sp>
          <p:nvSpPr>
            <p:cNvPr id="105494" name="Text Box 34"/>
            <p:cNvSpPr txBox="1">
              <a:spLocks noChangeArrowheads="1"/>
            </p:cNvSpPr>
            <p:nvPr/>
          </p:nvSpPr>
          <p:spPr bwMode="auto">
            <a:xfrm>
              <a:off x="947" y="1749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</a:rPr>
                <a:t>K</a:t>
              </a:r>
              <a:r>
                <a:rPr lang="en-US" baseline="-25000">
                  <a:latin typeface="Arial" charset="0"/>
                </a:rPr>
                <a:t>S</a:t>
              </a:r>
            </a:p>
          </p:txBody>
        </p:sp>
        <p:sp>
          <p:nvSpPr>
            <p:cNvPr id="105495" name="Line 35"/>
            <p:cNvSpPr>
              <a:spLocks noChangeShapeType="1"/>
            </p:cNvSpPr>
            <p:nvPr/>
          </p:nvSpPr>
          <p:spPr bwMode="auto">
            <a:xfrm>
              <a:off x="1207" y="1929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5496" name="Group 36"/>
            <p:cNvGrpSpPr>
              <a:grpSpLocks/>
            </p:cNvGrpSpPr>
            <p:nvPr/>
          </p:nvGrpSpPr>
          <p:grpSpPr bwMode="auto">
            <a:xfrm>
              <a:off x="943" y="3231"/>
              <a:ext cx="298" cy="280"/>
              <a:chOff x="2643" y="716"/>
              <a:chExt cx="298" cy="280"/>
            </a:xfrm>
          </p:grpSpPr>
          <p:sp>
            <p:nvSpPr>
              <p:cNvPr id="105530" name="Text Box 37"/>
              <p:cNvSpPr txBox="1">
                <a:spLocks noChangeArrowheads="1"/>
              </p:cNvSpPr>
              <p:nvPr/>
            </p:nvSpPr>
            <p:spPr bwMode="auto">
              <a:xfrm>
                <a:off x="2643" y="763"/>
                <a:ext cx="285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B</a:t>
                </a:r>
                <a:endParaRPr lang="en-US" sz="1800">
                  <a:latin typeface="Arial" charset="0"/>
                </a:endParaRPr>
              </a:p>
            </p:txBody>
          </p:sp>
          <p:sp>
            <p:nvSpPr>
              <p:cNvPr id="105531" name="Text Box 38"/>
              <p:cNvSpPr txBox="1">
                <a:spLocks noChangeArrowheads="1"/>
              </p:cNvSpPr>
              <p:nvPr/>
            </p:nvSpPr>
            <p:spPr bwMode="auto">
              <a:xfrm>
                <a:off x="2730" y="716"/>
                <a:ext cx="21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+</a:t>
                </a:r>
              </a:p>
            </p:txBody>
          </p:sp>
        </p:grpSp>
        <p:sp>
          <p:nvSpPr>
            <p:cNvPr id="105497" name="Line 39"/>
            <p:cNvSpPr>
              <a:spLocks noChangeShapeType="1"/>
            </p:cNvSpPr>
            <p:nvPr/>
          </p:nvSpPr>
          <p:spPr bwMode="auto">
            <a:xfrm>
              <a:off x="1194" y="3213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05498" name="Picture 40" descr="BS00768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1250" y="3386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499" name="Picture 41" descr="Alice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" y="2471"/>
              <a:ext cx="332" cy="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5500" name="Line 42"/>
            <p:cNvSpPr>
              <a:spLocks noChangeShapeType="1"/>
            </p:cNvSpPr>
            <p:nvPr/>
          </p:nvSpPr>
          <p:spPr bwMode="auto">
            <a:xfrm flipV="1">
              <a:off x="2058" y="2660"/>
              <a:ext cx="484" cy="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01" name="Line 43"/>
            <p:cNvSpPr>
              <a:spLocks noChangeShapeType="1"/>
            </p:cNvSpPr>
            <p:nvPr/>
          </p:nvSpPr>
          <p:spPr bwMode="auto">
            <a:xfrm flipV="1">
              <a:off x="3242" y="2655"/>
              <a:ext cx="4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05502" name="Picture 44" descr="BS00592_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4" y="2414"/>
              <a:ext cx="343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5503" name="Text Box 45"/>
            <p:cNvSpPr txBox="1">
              <a:spLocks noChangeArrowheads="1"/>
            </p:cNvSpPr>
            <p:nvPr/>
          </p:nvSpPr>
          <p:spPr bwMode="auto">
            <a:xfrm>
              <a:off x="2528" y="2632"/>
              <a:ext cx="60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>
                  <a:latin typeface="Arial" charset="0"/>
                </a:rPr>
                <a:t>Internet</a:t>
              </a:r>
            </a:p>
          </p:txBody>
        </p:sp>
        <p:sp>
          <p:nvSpPr>
            <p:cNvPr id="105504" name="Freeform 46"/>
            <p:cNvSpPr>
              <a:spLocks/>
            </p:cNvSpPr>
            <p:nvPr/>
          </p:nvSpPr>
          <p:spPr bwMode="auto">
            <a:xfrm flipH="1">
              <a:off x="3799" y="2281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5505" name="Group 47"/>
            <p:cNvGrpSpPr>
              <a:grpSpLocks/>
            </p:cNvGrpSpPr>
            <p:nvPr/>
          </p:nvGrpSpPr>
          <p:grpSpPr bwMode="auto">
            <a:xfrm>
              <a:off x="4255" y="1961"/>
              <a:ext cx="475" cy="466"/>
              <a:chOff x="1645" y="256"/>
              <a:chExt cx="475" cy="466"/>
            </a:xfrm>
          </p:grpSpPr>
          <p:sp>
            <p:nvSpPr>
              <p:cNvPr id="105527" name="Rectangle 48"/>
              <p:cNvSpPr>
                <a:spLocks noChangeArrowheads="1"/>
              </p:cNvSpPr>
              <p:nvPr/>
            </p:nvSpPr>
            <p:spPr bwMode="auto">
              <a:xfrm>
                <a:off x="1645" y="439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5528" name="Text Box 49"/>
              <p:cNvSpPr txBox="1">
                <a:spLocks noChangeArrowheads="1"/>
              </p:cNvSpPr>
              <p:nvPr/>
            </p:nvSpPr>
            <p:spPr bwMode="auto">
              <a:xfrm>
                <a:off x="1654" y="456"/>
                <a:ext cx="4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S</a:t>
                </a:r>
                <a:r>
                  <a:rPr lang="en-US" sz="1800">
                    <a:latin typeface="Arial" charset="0"/>
                  </a:rPr>
                  <a:t>( )</a:t>
                </a:r>
              </a:p>
            </p:txBody>
          </p:sp>
          <p:sp>
            <p:nvSpPr>
              <p:cNvPr id="105529" name="Text Box 50"/>
              <p:cNvSpPr txBox="1">
                <a:spLocks noChangeArrowheads="1"/>
              </p:cNvSpPr>
              <p:nvPr/>
            </p:nvSpPr>
            <p:spPr bwMode="auto">
              <a:xfrm>
                <a:off x="1876" y="256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>
                    <a:latin typeface="Arial" charset="0"/>
                  </a:rPr>
                  <a:t>.</a:t>
                </a:r>
              </a:p>
            </p:txBody>
          </p:sp>
        </p:grpSp>
        <p:sp>
          <p:nvSpPr>
            <p:cNvPr id="105506" name="Freeform 51"/>
            <p:cNvSpPr>
              <a:spLocks/>
            </p:cNvSpPr>
            <p:nvPr/>
          </p:nvSpPr>
          <p:spPr bwMode="auto">
            <a:xfrm flipH="1" flipV="1">
              <a:off x="3813" y="2807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5507" name="Group 52"/>
            <p:cNvGrpSpPr>
              <a:grpSpLocks/>
            </p:cNvGrpSpPr>
            <p:nvPr/>
          </p:nvGrpSpPr>
          <p:grpSpPr bwMode="auto">
            <a:xfrm>
              <a:off x="4270" y="2725"/>
              <a:ext cx="475" cy="466"/>
              <a:chOff x="2144" y="3214"/>
              <a:chExt cx="475" cy="466"/>
            </a:xfrm>
          </p:grpSpPr>
          <p:sp>
            <p:nvSpPr>
              <p:cNvPr id="105523" name="Rectangle 53"/>
              <p:cNvSpPr>
                <a:spLocks noChangeArrowheads="1"/>
              </p:cNvSpPr>
              <p:nvPr/>
            </p:nvSpPr>
            <p:spPr bwMode="auto">
              <a:xfrm>
                <a:off x="2144" y="3397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5524" name="Text Box 54"/>
              <p:cNvSpPr txBox="1">
                <a:spLocks noChangeArrowheads="1"/>
              </p:cNvSpPr>
              <p:nvPr/>
            </p:nvSpPr>
            <p:spPr bwMode="auto">
              <a:xfrm>
                <a:off x="2148" y="3432"/>
                <a:ext cx="43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B</a:t>
                </a:r>
                <a:r>
                  <a:rPr lang="en-US" sz="1800">
                    <a:latin typeface="Arial" charset="0"/>
                  </a:rPr>
                  <a:t>( )</a:t>
                </a:r>
              </a:p>
            </p:txBody>
          </p:sp>
          <p:sp>
            <p:nvSpPr>
              <p:cNvPr id="105525" name="Text Box 55"/>
              <p:cNvSpPr txBox="1">
                <a:spLocks noChangeArrowheads="1"/>
              </p:cNvSpPr>
              <p:nvPr/>
            </p:nvSpPr>
            <p:spPr bwMode="auto">
              <a:xfrm>
                <a:off x="2356" y="3214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>
                    <a:latin typeface="Arial" charset="0"/>
                  </a:rPr>
                  <a:t>.</a:t>
                </a:r>
              </a:p>
            </p:txBody>
          </p:sp>
          <p:sp>
            <p:nvSpPr>
              <p:cNvPr id="105526" name="Text Box 56"/>
              <p:cNvSpPr txBox="1">
                <a:spLocks noChangeArrowheads="1"/>
              </p:cNvSpPr>
              <p:nvPr/>
            </p:nvSpPr>
            <p:spPr bwMode="auto">
              <a:xfrm>
                <a:off x="2239" y="3331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-</a:t>
                </a:r>
              </a:p>
            </p:txBody>
          </p:sp>
        </p:grpSp>
        <p:sp>
          <p:nvSpPr>
            <p:cNvPr id="105508" name="Line 57"/>
            <p:cNvSpPr>
              <a:spLocks noChangeShapeType="1"/>
            </p:cNvSpPr>
            <p:nvPr/>
          </p:nvSpPr>
          <p:spPr bwMode="auto">
            <a:xfrm>
              <a:off x="4353" y="2450"/>
              <a:ext cx="18" cy="4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05509" name="Picture 58" descr="BS00768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4583" y="2633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5510" name="Group 59"/>
            <p:cNvGrpSpPr>
              <a:grpSpLocks/>
            </p:cNvGrpSpPr>
            <p:nvPr/>
          </p:nvGrpSpPr>
          <p:grpSpPr bwMode="auto">
            <a:xfrm>
              <a:off x="4119" y="3226"/>
              <a:ext cx="285" cy="280"/>
              <a:chOff x="2643" y="716"/>
              <a:chExt cx="285" cy="280"/>
            </a:xfrm>
          </p:grpSpPr>
          <p:sp>
            <p:nvSpPr>
              <p:cNvPr id="105521" name="Text Box 60"/>
              <p:cNvSpPr txBox="1">
                <a:spLocks noChangeArrowheads="1"/>
              </p:cNvSpPr>
              <p:nvPr/>
            </p:nvSpPr>
            <p:spPr bwMode="auto">
              <a:xfrm>
                <a:off x="2643" y="763"/>
                <a:ext cx="285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B</a:t>
                </a:r>
                <a:endParaRPr lang="en-US" sz="1800">
                  <a:latin typeface="Arial" charset="0"/>
                </a:endParaRPr>
              </a:p>
            </p:txBody>
          </p:sp>
          <p:sp>
            <p:nvSpPr>
              <p:cNvPr id="105522" name="Text Box 61"/>
              <p:cNvSpPr txBox="1">
                <a:spLocks noChangeArrowheads="1"/>
              </p:cNvSpPr>
              <p:nvPr/>
            </p:nvSpPr>
            <p:spPr bwMode="auto">
              <a:xfrm>
                <a:off x="2735" y="716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-</a:t>
                </a:r>
              </a:p>
            </p:txBody>
          </p:sp>
        </p:grpSp>
        <p:sp>
          <p:nvSpPr>
            <p:cNvPr id="105511" name="Line 62"/>
            <p:cNvSpPr>
              <a:spLocks noChangeShapeType="1"/>
            </p:cNvSpPr>
            <p:nvPr/>
          </p:nvSpPr>
          <p:spPr bwMode="auto">
            <a:xfrm>
              <a:off x="4370" y="3208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05512" name="Picture 63" descr="BS00768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4426" y="3381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5513" name="Text Box 64"/>
            <p:cNvSpPr txBox="1">
              <a:spLocks noChangeArrowheads="1"/>
            </p:cNvSpPr>
            <p:nvPr/>
          </p:nvSpPr>
          <p:spPr bwMode="auto">
            <a:xfrm>
              <a:off x="425" y="2938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</a:rPr>
                <a:t>K</a:t>
              </a:r>
              <a:r>
                <a:rPr lang="en-US" baseline="-25000">
                  <a:latin typeface="Arial" charset="0"/>
                </a:rPr>
                <a:t>S</a:t>
              </a:r>
            </a:p>
          </p:txBody>
        </p:sp>
        <p:sp>
          <p:nvSpPr>
            <p:cNvPr id="105514" name="Line 65"/>
            <p:cNvSpPr>
              <a:spLocks noChangeShapeType="1"/>
            </p:cNvSpPr>
            <p:nvPr/>
          </p:nvSpPr>
          <p:spPr bwMode="auto">
            <a:xfrm>
              <a:off x="4737" y="2284"/>
              <a:ext cx="3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15" name="Text Box 66"/>
            <p:cNvSpPr txBox="1">
              <a:spLocks noChangeArrowheads="1"/>
            </p:cNvSpPr>
            <p:nvPr/>
          </p:nvSpPr>
          <p:spPr bwMode="auto">
            <a:xfrm>
              <a:off x="5048" y="2154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</a:rPr>
                <a:t>m</a:t>
              </a:r>
            </a:p>
          </p:txBody>
        </p:sp>
        <p:pic>
          <p:nvPicPr>
            <p:cNvPr id="105516" name="Picture 67" descr="Bob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4" y="2560"/>
              <a:ext cx="405" cy="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5517" name="Text Box 68"/>
            <p:cNvSpPr txBox="1">
              <a:spLocks noChangeArrowheads="1"/>
            </p:cNvSpPr>
            <p:nvPr/>
          </p:nvSpPr>
          <p:spPr bwMode="auto">
            <a:xfrm>
              <a:off x="3664" y="2036"/>
              <a:ext cx="55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>
                  <a:latin typeface="Arial" charset="0"/>
                </a:rPr>
                <a:t>K</a:t>
              </a:r>
              <a:r>
                <a:rPr lang="en-US" baseline="-25000">
                  <a:latin typeface="Arial" charset="0"/>
                </a:rPr>
                <a:t>S</a:t>
              </a:r>
              <a:r>
                <a:rPr lang="en-US" sz="1800">
                  <a:latin typeface="Arial" charset="0"/>
                </a:rPr>
                <a:t>(m )</a:t>
              </a:r>
            </a:p>
          </p:txBody>
        </p:sp>
        <p:grpSp>
          <p:nvGrpSpPr>
            <p:cNvPr id="105518" name="Group 69"/>
            <p:cNvGrpSpPr>
              <a:grpSpLocks/>
            </p:cNvGrpSpPr>
            <p:nvPr/>
          </p:nvGrpSpPr>
          <p:grpSpPr bwMode="auto">
            <a:xfrm>
              <a:off x="3533" y="2965"/>
              <a:ext cx="611" cy="332"/>
              <a:chOff x="3501" y="648"/>
              <a:chExt cx="611" cy="332"/>
            </a:xfrm>
          </p:grpSpPr>
          <p:sp>
            <p:nvSpPr>
              <p:cNvPr id="105519" name="Text Box 70"/>
              <p:cNvSpPr txBox="1">
                <a:spLocks noChangeArrowheads="1"/>
              </p:cNvSpPr>
              <p:nvPr/>
            </p:nvSpPr>
            <p:spPr bwMode="auto">
              <a:xfrm>
                <a:off x="3501" y="749"/>
                <a:ext cx="61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B</a:t>
                </a:r>
                <a:r>
                  <a:rPr lang="en-US" sz="1800">
                    <a:latin typeface="Arial" charset="0"/>
                  </a:rPr>
                  <a:t>(K</a:t>
                </a:r>
                <a:r>
                  <a:rPr lang="en-US" baseline="-25000">
                    <a:latin typeface="Arial" charset="0"/>
                  </a:rPr>
                  <a:t>S</a:t>
                </a:r>
                <a:r>
                  <a:rPr lang="en-US" sz="1800">
                    <a:latin typeface="Arial" charset="0"/>
                  </a:rPr>
                  <a:t> )</a:t>
                </a:r>
              </a:p>
            </p:txBody>
          </p:sp>
          <p:sp>
            <p:nvSpPr>
              <p:cNvPr id="105520" name="Text Box 71"/>
              <p:cNvSpPr txBox="1">
                <a:spLocks noChangeArrowheads="1"/>
              </p:cNvSpPr>
              <p:nvPr/>
            </p:nvSpPr>
            <p:spPr bwMode="auto">
              <a:xfrm>
                <a:off x="3584" y="648"/>
                <a:ext cx="21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+</a:t>
                </a:r>
              </a:p>
            </p:txBody>
          </p:sp>
        </p:grpSp>
      </p:grpSp>
      <p:pic>
        <p:nvPicPr>
          <p:cNvPr id="105478" name="Picture 24" descr="underline_base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1042988"/>
            <a:ext cx="3656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0554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5"/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</a:rPr>
              <a:t>Network Security</a:t>
            </a:r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343900" cy="1143000"/>
          </a:xfrm>
        </p:spPr>
        <p:txBody>
          <a:bodyPr/>
          <a:lstStyle/>
          <a:p>
            <a:r>
              <a:rPr lang="en-US" sz="4800">
                <a:latin typeface="Gill Sans MT" charset="0"/>
              </a:rPr>
              <a:t>Secure e-mail </a:t>
            </a:r>
            <a:r>
              <a:rPr lang="en-US" sz="4000">
                <a:latin typeface="Gill Sans MT" charset="0"/>
              </a:rPr>
              <a:t>(auth. + msg integrity)</a:t>
            </a:r>
          </a:p>
        </p:txBody>
      </p:sp>
      <p:sp>
        <p:nvSpPr>
          <p:cNvPr id="107523" name="Text Box 3"/>
          <p:cNvSpPr txBox="1">
            <a:spLocks noChangeArrowheads="1"/>
          </p:cNvSpPr>
          <p:nvPr/>
        </p:nvSpPr>
        <p:spPr bwMode="auto">
          <a:xfrm>
            <a:off x="517525" y="1358900"/>
            <a:ext cx="84439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buClr>
                <a:srgbClr val="000099"/>
              </a:buClr>
              <a:buSzPct val="75000"/>
            </a:pPr>
            <a:r>
              <a:rPr lang="en-US" sz="2400">
                <a:latin typeface="Gill Sans MT" charset="0"/>
              </a:rPr>
              <a:t>Alice wants to provide </a:t>
            </a:r>
            <a:r>
              <a:rPr lang="en-US" sz="2400" b="1">
                <a:latin typeface="Gill Sans MT" charset="0"/>
              </a:rPr>
              <a:t>sender authentication </a:t>
            </a:r>
            <a:r>
              <a:rPr lang="en-US" sz="2400">
                <a:latin typeface="Gill Sans MT" charset="0"/>
              </a:rPr>
              <a:t>&amp; </a:t>
            </a:r>
            <a:r>
              <a:rPr lang="en-US" sz="2400" b="1">
                <a:latin typeface="Gill Sans MT" charset="0"/>
              </a:rPr>
              <a:t>message integrity </a:t>
            </a:r>
            <a:r>
              <a:rPr lang="en-US" sz="2400">
                <a:latin typeface="Gill Sans MT" charset="0"/>
              </a:rPr>
              <a:t>(but no confidentiality)</a:t>
            </a:r>
          </a:p>
        </p:txBody>
      </p:sp>
      <p:sp>
        <p:nvSpPr>
          <p:cNvPr id="107524" name="Text Box 4"/>
          <p:cNvSpPr txBox="1">
            <a:spLocks noChangeArrowheads="1"/>
          </p:cNvSpPr>
          <p:nvPr/>
        </p:nvSpPr>
        <p:spPr bwMode="auto">
          <a:xfrm>
            <a:off x="517525" y="2422525"/>
            <a:ext cx="7264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  Alice digitally signs message (digital signature)</a:t>
            </a:r>
          </a:p>
          <a:p>
            <a:pPr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  sends both message (in the clear) and digital signature</a:t>
            </a:r>
          </a:p>
        </p:txBody>
      </p:sp>
      <p:grpSp>
        <p:nvGrpSpPr>
          <p:cNvPr id="107525" name="Group 5"/>
          <p:cNvGrpSpPr>
            <a:grpSpLocks/>
          </p:cNvGrpSpPr>
          <p:nvPr/>
        </p:nvGrpSpPr>
        <p:grpSpPr bwMode="auto">
          <a:xfrm>
            <a:off x="398463" y="3549650"/>
            <a:ext cx="8575675" cy="2509838"/>
            <a:chOff x="161" y="2202"/>
            <a:chExt cx="5402" cy="1581"/>
          </a:xfrm>
        </p:grpSpPr>
        <p:sp>
          <p:nvSpPr>
            <p:cNvPr id="107528" name="Freeform 6"/>
            <p:cNvSpPr>
              <a:spLocks/>
            </p:cNvSpPr>
            <p:nvPr/>
          </p:nvSpPr>
          <p:spPr bwMode="auto">
            <a:xfrm>
              <a:off x="1151" y="2769"/>
              <a:ext cx="623" cy="256"/>
            </a:xfrm>
            <a:custGeom>
              <a:avLst/>
              <a:gdLst>
                <a:gd name="T0" fmla="*/ 0 w 476"/>
                <a:gd name="T1" fmla="*/ 0 h 247"/>
                <a:gd name="T2" fmla="*/ 35299 w 476"/>
                <a:gd name="T3" fmla="*/ 0 h 247"/>
                <a:gd name="T4" fmla="*/ 35299 w 476"/>
                <a:gd name="T5" fmla="*/ 43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29" name="Freeform 7"/>
            <p:cNvSpPr>
              <a:spLocks/>
            </p:cNvSpPr>
            <p:nvPr/>
          </p:nvSpPr>
          <p:spPr bwMode="auto">
            <a:xfrm>
              <a:off x="2329" y="2972"/>
              <a:ext cx="841" cy="493"/>
            </a:xfrm>
            <a:custGeom>
              <a:avLst/>
              <a:gdLst>
                <a:gd name="T0" fmla="*/ 0 w 2135"/>
                <a:gd name="T1" fmla="*/ 0 h 1662"/>
                <a:gd name="T2" fmla="*/ 0 w 2135"/>
                <a:gd name="T3" fmla="*/ 0 h 1662"/>
                <a:gd name="T4" fmla="*/ 0 w 2135"/>
                <a:gd name="T5" fmla="*/ 0 h 1662"/>
                <a:gd name="T6" fmla="*/ 0 w 2135"/>
                <a:gd name="T7" fmla="*/ 0 h 1662"/>
                <a:gd name="T8" fmla="*/ 0 w 2135"/>
                <a:gd name="T9" fmla="*/ 0 h 1662"/>
                <a:gd name="T10" fmla="*/ 0 w 2135"/>
                <a:gd name="T11" fmla="*/ 0 h 1662"/>
                <a:gd name="T12" fmla="*/ 0 w 2135"/>
                <a:gd name="T13" fmla="*/ 0 h 1662"/>
                <a:gd name="T14" fmla="*/ 0 w 2135"/>
                <a:gd name="T15" fmla="*/ 0 h 1662"/>
                <a:gd name="T16" fmla="*/ 0 w 2135"/>
                <a:gd name="T17" fmla="*/ 0 h 1662"/>
                <a:gd name="T18" fmla="*/ 0 w 2135"/>
                <a:gd name="T19" fmla="*/ 0 h 1662"/>
                <a:gd name="T20" fmla="*/ 0 w 2135"/>
                <a:gd name="T21" fmla="*/ 0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30" name="Line 8"/>
            <p:cNvSpPr>
              <a:spLocks noChangeShapeType="1"/>
            </p:cNvSpPr>
            <p:nvPr/>
          </p:nvSpPr>
          <p:spPr bwMode="auto">
            <a:xfrm flipV="1">
              <a:off x="473" y="2772"/>
              <a:ext cx="227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07531" name="Picture 9" descr="BS00592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4" y="2921"/>
              <a:ext cx="343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7532" name="Group 10"/>
            <p:cNvGrpSpPr>
              <a:grpSpLocks/>
            </p:cNvGrpSpPr>
            <p:nvPr/>
          </p:nvGrpSpPr>
          <p:grpSpPr bwMode="auto">
            <a:xfrm>
              <a:off x="694" y="2457"/>
              <a:ext cx="475" cy="457"/>
              <a:chOff x="694" y="2457"/>
              <a:chExt cx="475" cy="457"/>
            </a:xfrm>
          </p:grpSpPr>
          <p:sp>
            <p:nvSpPr>
              <p:cNvPr id="107586" name="Rectangle 11"/>
              <p:cNvSpPr>
                <a:spLocks noChangeArrowheads="1"/>
              </p:cNvSpPr>
              <p:nvPr/>
            </p:nvSpPr>
            <p:spPr bwMode="auto">
              <a:xfrm>
                <a:off x="694" y="2631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7587" name="Text Box 12"/>
              <p:cNvSpPr txBox="1">
                <a:spLocks noChangeArrowheads="1"/>
              </p:cNvSpPr>
              <p:nvPr/>
            </p:nvSpPr>
            <p:spPr bwMode="auto">
              <a:xfrm>
                <a:off x="754" y="2657"/>
                <a:ext cx="359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H( )</a:t>
                </a:r>
              </a:p>
            </p:txBody>
          </p:sp>
          <p:sp>
            <p:nvSpPr>
              <p:cNvPr id="107588" name="Text Box 13"/>
              <p:cNvSpPr txBox="1">
                <a:spLocks noChangeArrowheads="1"/>
              </p:cNvSpPr>
              <p:nvPr/>
            </p:nvSpPr>
            <p:spPr bwMode="auto">
              <a:xfrm>
                <a:off x="907" y="2457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>
                    <a:latin typeface="Arial" charset="0"/>
                  </a:rPr>
                  <a:t>.</a:t>
                </a:r>
              </a:p>
            </p:txBody>
          </p:sp>
        </p:grpSp>
        <p:grpSp>
          <p:nvGrpSpPr>
            <p:cNvPr id="107533" name="Group 14"/>
            <p:cNvGrpSpPr>
              <a:grpSpLocks/>
            </p:cNvGrpSpPr>
            <p:nvPr/>
          </p:nvGrpSpPr>
          <p:grpSpPr bwMode="auto">
            <a:xfrm>
              <a:off x="1240" y="2437"/>
              <a:ext cx="477" cy="466"/>
              <a:chOff x="1541" y="1971"/>
              <a:chExt cx="477" cy="466"/>
            </a:xfrm>
          </p:grpSpPr>
          <p:sp>
            <p:nvSpPr>
              <p:cNvPr id="107582" name="Rectangle 15"/>
              <p:cNvSpPr>
                <a:spLocks noChangeArrowheads="1"/>
              </p:cNvSpPr>
              <p:nvPr/>
            </p:nvSpPr>
            <p:spPr bwMode="auto">
              <a:xfrm>
                <a:off x="1543" y="2154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7583" name="Text Box 16"/>
              <p:cNvSpPr txBox="1">
                <a:spLocks noChangeArrowheads="1"/>
              </p:cNvSpPr>
              <p:nvPr/>
            </p:nvSpPr>
            <p:spPr bwMode="auto">
              <a:xfrm>
                <a:off x="1541" y="2189"/>
                <a:ext cx="429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A</a:t>
                </a:r>
                <a:r>
                  <a:rPr lang="en-US" sz="1800">
                    <a:latin typeface="Arial" charset="0"/>
                  </a:rPr>
                  <a:t>( )</a:t>
                </a:r>
              </a:p>
            </p:txBody>
          </p:sp>
          <p:sp>
            <p:nvSpPr>
              <p:cNvPr id="107584" name="Text Box 17"/>
              <p:cNvSpPr txBox="1">
                <a:spLocks noChangeArrowheads="1"/>
              </p:cNvSpPr>
              <p:nvPr/>
            </p:nvSpPr>
            <p:spPr bwMode="auto">
              <a:xfrm>
                <a:off x="1755" y="1971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>
                    <a:latin typeface="Arial" charset="0"/>
                  </a:rPr>
                  <a:t>.</a:t>
                </a:r>
              </a:p>
            </p:txBody>
          </p:sp>
          <p:sp>
            <p:nvSpPr>
              <p:cNvPr id="107585" name="Text Box 18"/>
              <p:cNvSpPr txBox="1">
                <a:spLocks noChangeArrowheads="1"/>
              </p:cNvSpPr>
              <p:nvPr/>
            </p:nvSpPr>
            <p:spPr bwMode="auto">
              <a:xfrm>
                <a:off x="1638" y="2088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-</a:t>
                </a:r>
              </a:p>
            </p:txBody>
          </p:sp>
        </p:grpSp>
        <p:grpSp>
          <p:nvGrpSpPr>
            <p:cNvPr id="107534" name="Group 19"/>
            <p:cNvGrpSpPr>
              <a:grpSpLocks/>
            </p:cNvGrpSpPr>
            <p:nvPr/>
          </p:nvGrpSpPr>
          <p:grpSpPr bwMode="auto">
            <a:xfrm>
              <a:off x="1664" y="2989"/>
              <a:ext cx="410" cy="327"/>
              <a:chOff x="2935" y="1573"/>
              <a:chExt cx="410" cy="327"/>
            </a:xfrm>
          </p:grpSpPr>
          <p:sp>
            <p:nvSpPr>
              <p:cNvPr id="107580" name="Oval 20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7581" name="Text Box 21"/>
              <p:cNvSpPr txBox="1">
                <a:spLocks noChangeArrowheads="1"/>
              </p:cNvSpPr>
              <p:nvPr/>
            </p:nvSpPr>
            <p:spPr bwMode="auto">
              <a:xfrm>
                <a:off x="2943" y="1573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+</a:t>
                </a:r>
              </a:p>
            </p:txBody>
          </p:sp>
        </p:grpSp>
        <p:grpSp>
          <p:nvGrpSpPr>
            <p:cNvPr id="107535" name="Group 22"/>
            <p:cNvGrpSpPr>
              <a:grpSpLocks/>
            </p:cNvGrpSpPr>
            <p:nvPr/>
          </p:nvGrpSpPr>
          <p:grpSpPr bwMode="auto">
            <a:xfrm>
              <a:off x="3560" y="2948"/>
              <a:ext cx="437" cy="327"/>
              <a:chOff x="2935" y="1546"/>
              <a:chExt cx="437" cy="327"/>
            </a:xfrm>
          </p:grpSpPr>
          <p:sp>
            <p:nvSpPr>
              <p:cNvPr id="107578" name="Oval 23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7579" name="Text Box 24"/>
              <p:cNvSpPr txBox="1">
                <a:spLocks noChangeArrowheads="1"/>
              </p:cNvSpPr>
              <p:nvPr/>
            </p:nvSpPr>
            <p:spPr bwMode="auto">
              <a:xfrm>
                <a:off x="2970" y="1546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-</a:t>
                </a:r>
              </a:p>
            </p:txBody>
          </p:sp>
        </p:grpSp>
        <p:sp>
          <p:nvSpPr>
            <p:cNvPr id="107536" name="Text Box 25"/>
            <p:cNvSpPr txBox="1">
              <a:spLocks noChangeArrowheads="1"/>
            </p:cNvSpPr>
            <p:nvPr/>
          </p:nvSpPr>
          <p:spPr bwMode="auto">
            <a:xfrm>
              <a:off x="4825" y="2598"/>
              <a:ext cx="55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>
                  <a:latin typeface="Arial" charset="0"/>
                </a:rPr>
                <a:t>H(m )</a:t>
              </a:r>
            </a:p>
          </p:txBody>
        </p:sp>
        <p:grpSp>
          <p:nvGrpSpPr>
            <p:cNvPr id="107537" name="Group 26"/>
            <p:cNvGrpSpPr>
              <a:grpSpLocks/>
            </p:cNvGrpSpPr>
            <p:nvPr/>
          </p:nvGrpSpPr>
          <p:grpSpPr bwMode="auto">
            <a:xfrm>
              <a:off x="1705" y="2439"/>
              <a:ext cx="715" cy="333"/>
              <a:chOff x="1778" y="2485"/>
              <a:chExt cx="715" cy="333"/>
            </a:xfrm>
          </p:grpSpPr>
          <p:sp>
            <p:nvSpPr>
              <p:cNvPr id="107576" name="Text Box 27"/>
              <p:cNvSpPr txBox="1">
                <a:spLocks noChangeArrowheads="1"/>
              </p:cNvSpPr>
              <p:nvPr/>
            </p:nvSpPr>
            <p:spPr bwMode="auto">
              <a:xfrm>
                <a:off x="1778" y="2587"/>
                <a:ext cx="71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A</a:t>
                </a:r>
                <a:r>
                  <a:rPr lang="en-US" sz="1800">
                    <a:latin typeface="Arial" charset="0"/>
                  </a:rPr>
                  <a:t>(H(m))</a:t>
                </a:r>
              </a:p>
            </p:txBody>
          </p:sp>
          <p:sp>
            <p:nvSpPr>
              <p:cNvPr id="107577" name="Text Box 28"/>
              <p:cNvSpPr txBox="1">
                <a:spLocks noChangeArrowheads="1"/>
              </p:cNvSpPr>
              <p:nvPr/>
            </p:nvSpPr>
            <p:spPr bwMode="auto">
              <a:xfrm>
                <a:off x="1870" y="2485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-</a:t>
                </a:r>
              </a:p>
            </p:txBody>
          </p:sp>
        </p:grpSp>
        <p:sp>
          <p:nvSpPr>
            <p:cNvPr id="107538" name="Freeform 29"/>
            <p:cNvSpPr>
              <a:spLocks/>
            </p:cNvSpPr>
            <p:nvPr/>
          </p:nvSpPr>
          <p:spPr bwMode="auto">
            <a:xfrm flipV="1">
              <a:off x="554" y="3295"/>
              <a:ext cx="1234" cy="247"/>
            </a:xfrm>
            <a:custGeom>
              <a:avLst/>
              <a:gdLst>
                <a:gd name="T0" fmla="*/ 0 w 476"/>
                <a:gd name="T1" fmla="*/ 0 h 247"/>
                <a:gd name="T2" fmla="*/ 1981148769 w 476"/>
                <a:gd name="T3" fmla="*/ 0 h 247"/>
                <a:gd name="T4" fmla="*/ 1981148769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/>
            </a:p>
          </p:txBody>
        </p:sp>
        <p:sp>
          <p:nvSpPr>
            <p:cNvPr id="107539" name="Text Box 30"/>
            <p:cNvSpPr txBox="1">
              <a:spLocks noChangeArrowheads="1"/>
            </p:cNvSpPr>
            <p:nvPr/>
          </p:nvSpPr>
          <p:spPr bwMode="auto">
            <a:xfrm>
              <a:off x="272" y="2634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</a:rPr>
                <a:t>m</a:t>
              </a:r>
            </a:p>
          </p:txBody>
        </p:sp>
        <p:grpSp>
          <p:nvGrpSpPr>
            <p:cNvPr id="107540" name="Group 31"/>
            <p:cNvGrpSpPr>
              <a:grpSpLocks/>
            </p:cNvGrpSpPr>
            <p:nvPr/>
          </p:nvGrpSpPr>
          <p:grpSpPr bwMode="auto">
            <a:xfrm>
              <a:off x="1193" y="2216"/>
              <a:ext cx="285" cy="299"/>
              <a:chOff x="2637" y="716"/>
              <a:chExt cx="285" cy="299"/>
            </a:xfrm>
          </p:grpSpPr>
          <p:sp>
            <p:nvSpPr>
              <p:cNvPr id="107574" name="Text Box 32"/>
              <p:cNvSpPr txBox="1">
                <a:spLocks noChangeArrowheads="1"/>
              </p:cNvSpPr>
              <p:nvPr/>
            </p:nvSpPr>
            <p:spPr bwMode="auto">
              <a:xfrm>
                <a:off x="2637" y="763"/>
                <a:ext cx="28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A</a:t>
                </a:r>
                <a:endParaRPr lang="en-US" sz="1800">
                  <a:latin typeface="Arial" charset="0"/>
                </a:endParaRPr>
              </a:p>
            </p:txBody>
          </p:sp>
          <p:sp>
            <p:nvSpPr>
              <p:cNvPr id="107575" name="Text Box 33"/>
              <p:cNvSpPr txBox="1">
                <a:spLocks noChangeArrowheads="1"/>
              </p:cNvSpPr>
              <p:nvPr/>
            </p:nvSpPr>
            <p:spPr bwMode="auto">
              <a:xfrm>
                <a:off x="2735" y="716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-</a:t>
                </a:r>
              </a:p>
            </p:txBody>
          </p:sp>
        </p:grpSp>
        <p:sp>
          <p:nvSpPr>
            <p:cNvPr id="107541" name="Line 34"/>
            <p:cNvSpPr>
              <a:spLocks noChangeShapeType="1"/>
            </p:cNvSpPr>
            <p:nvPr/>
          </p:nvSpPr>
          <p:spPr bwMode="auto">
            <a:xfrm>
              <a:off x="1477" y="2389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07542" name="Picture 35" descr="BS00768_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1493" y="2264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7543" name="Picture 36" descr="Alice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" y="2964"/>
              <a:ext cx="332" cy="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7544" name="Line 37"/>
            <p:cNvSpPr>
              <a:spLocks noChangeShapeType="1"/>
            </p:cNvSpPr>
            <p:nvPr/>
          </p:nvSpPr>
          <p:spPr bwMode="auto">
            <a:xfrm flipV="1">
              <a:off x="1930" y="3153"/>
              <a:ext cx="484" cy="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45" name="Line 38"/>
            <p:cNvSpPr>
              <a:spLocks noChangeShapeType="1"/>
            </p:cNvSpPr>
            <p:nvPr/>
          </p:nvSpPr>
          <p:spPr bwMode="auto">
            <a:xfrm flipV="1">
              <a:off x="3114" y="3148"/>
              <a:ext cx="4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07546" name="Picture 39" descr="BS00592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6" y="2907"/>
              <a:ext cx="343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7547" name="Text Box 40"/>
            <p:cNvSpPr txBox="1">
              <a:spLocks noChangeArrowheads="1"/>
            </p:cNvSpPr>
            <p:nvPr/>
          </p:nvSpPr>
          <p:spPr bwMode="auto">
            <a:xfrm>
              <a:off x="2400" y="3125"/>
              <a:ext cx="60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>
                  <a:latin typeface="Arial" charset="0"/>
                </a:rPr>
                <a:t>Internet</a:t>
              </a:r>
            </a:p>
          </p:txBody>
        </p:sp>
        <p:sp>
          <p:nvSpPr>
            <p:cNvPr id="107548" name="Freeform 41"/>
            <p:cNvSpPr>
              <a:spLocks/>
            </p:cNvSpPr>
            <p:nvPr/>
          </p:nvSpPr>
          <p:spPr bwMode="auto">
            <a:xfrm flipH="1">
              <a:off x="3671" y="2774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49" name="Freeform 42"/>
            <p:cNvSpPr>
              <a:spLocks/>
            </p:cNvSpPr>
            <p:nvPr/>
          </p:nvSpPr>
          <p:spPr bwMode="auto">
            <a:xfrm flipH="1" flipV="1">
              <a:off x="3685" y="3300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/>
            </a:p>
          </p:txBody>
        </p:sp>
        <p:pic>
          <p:nvPicPr>
            <p:cNvPr id="107550" name="Picture 43" descr="Bob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8" y="2916"/>
              <a:ext cx="405" cy="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7551" name="Text Box 44"/>
            <p:cNvSpPr txBox="1">
              <a:spLocks noChangeArrowheads="1"/>
            </p:cNvSpPr>
            <p:nvPr/>
          </p:nvSpPr>
          <p:spPr bwMode="auto">
            <a:xfrm>
              <a:off x="323" y="3435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</a:rPr>
                <a:t>m</a:t>
              </a:r>
            </a:p>
          </p:txBody>
        </p:sp>
        <p:grpSp>
          <p:nvGrpSpPr>
            <p:cNvPr id="107552" name="Group 45"/>
            <p:cNvGrpSpPr>
              <a:grpSpLocks/>
            </p:cNvGrpSpPr>
            <p:nvPr/>
          </p:nvGrpSpPr>
          <p:grpSpPr bwMode="auto">
            <a:xfrm>
              <a:off x="4152" y="2424"/>
              <a:ext cx="477" cy="466"/>
              <a:chOff x="1541" y="1971"/>
              <a:chExt cx="477" cy="466"/>
            </a:xfrm>
          </p:grpSpPr>
          <p:sp>
            <p:nvSpPr>
              <p:cNvPr id="107570" name="Rectangle 46"/>
              <p:cNvSpPr>
                <a:spLocks noChangeArrowheads="1"/>
              </p:cNvSpPr>
              <p:nvPr/>
            </p:nvSpPr>
            <p:spPr bwMode="auto">
              <a:xfrm>
                <a:off x="1543" y="2154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7571" name="Text Box 47"/>
              <p:cNvSpPr txBox="1">
                <a:spLocks noChangeArrowheads="1"/>
              </p:cNvSpPr>
              <p:nvPr/>
            </p:nvSpPr>
            <p:spPr bwMode="auto">
              <a:xfrm>
                <a:off x="1541" y="2189"/>
                <a:ext cx="429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A</a:t>
                </a:r>
                <a:r>
                  <a:rPr lang="en-US" sz="1800">
                    <a:latin typeface="Arial" charset="0"/>
                  </a:rPr>
                  <a:t>( )</a:t>
                </a:r>
              </a:p>
            </p:txBody>
          </p:sp>
          <p:sp>
            <p:nvSpPr>
              <p:cNvPr id="107572" name="Text Box 48"/>
              <p:cNvSpPr txBox="1">
                <a:spLocks noChangeArrowheads="1"/>
              </p:cNvSpPr>
              <p:nvPr/>
            </p:nvSpPr>
            <p:spPr bwMode="auto">
              <a:xfrm>
                <a:off x="1755" y="1971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>
                    <a:latin typeface="Arial" charset="0"/>
                  </a:rPr>
                  <a:t>.</a:t>
                </a:r>
              </a:p>
            </p:txBody>
          </p:sp>
          <p:sp>
            <p:nvSpPr>
              <p:cNvPr id="107573" name="Text Box 49"/>
              <p:cNvSpPr txBox="1">
                <a:spLocks noChangeArrowheads="1"/>
              </p:cNvSpPr>
              <p:nvPr/>
            </p:nvSpPr>
            <p:spPr bwMode="auto">
              <a:xfrm>
                <a:off x="1633" y="2088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+</a:t>
                </a:r>
              </a:p>
            </p:txBody>
          </p:sp>
        </p:grpSp>
        <p:sp>
          <p:nvSpPr>
            <p:cNvPr id="107553" name="Line 50"/>
            <p:cNvSpPr>
              <a:spLocks noChangeShapeType="1"/>
            </p:cNvSpPr>
            <p:nvPr/>
          </p:nvSpPr>
          <p:spPr bwMode="auto">
            <a:xfrm>
              <a:off x="4562" y="2375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07554" name="Picture 51" descr="BS00768_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4610" y="2321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7555" name="Group 52"/>
            <p:cNvGrpSpPr>
              <a:grpSpLocks/>
            </p:cNvGrpSpPr>
            <p:nvPr/>
          </p:nvGrpSpPr>
          <p:grpSpPr bwMode="auto">
            <a:xfrm>
              <a:off x="4279" y="2202"/>
              <a:ext cx="303" cy="299"/>
              <a:chOff x="2637" y="716"/>
              <a:chExt cx="303" cy="299"/>
            </a:xfrm>
          </p:grpSpPr>
          <p:sp>
            <p:nvSpPr>
              <p:cNvPr id="107568" name="Text Box 53"/>
              <p:cNvSpPr txBox="1">
                <a:spLocks noChangeArrowheads="1"/>
              </p:cNvSpPr>
              <p:nvPr/>
            </p:nvSpPr>
            <p:spPr bwMode="auto">
              <a:xfrm>
                <a:off x="2637" y="763"/>
                <a:ext cx="28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A</a:t>
                </a:r>
                <a:endParaRPr lang="en-US" sz="1800">
                  <a:latin typeface="Arial" charset="0"/>
                </a:endParaRPr>
              </a:p>
            </p:txBody>
          </p:sp>
          <p:sp>
            <p:nvSpPr>
              <p:cNvPr id="107569" name="Text Box 54"/>
              <p:cNvSpPr txBox="1">
                <a:spLocks noChangeArrowheads="1"/>
              </p:cNvSpPr>
              <p:nvPr/>
            </p:nvSpPr>
            <p:spPr bwMode="auto">
              <a:xfrm>
                <a:off x="2730" y="716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+</a:t>
                </a:r>
              </a:p>
            </p:txBody>
          </p:sp>
        </p:grpSp>
        <p:grpSp>
          <p:nvGrpSpPr>
            <p:cNvPr id="107556" name="Group 55"/>
            <p:cNvGrpSpPr>
              <a:grpSpLocks/>
            </p:cNvGrpSpPr>
            <p:nvPr/>
          </p:nvGrpSpPr>
          <p:grpSpPr bwMode="auto">
            <a:xfrm>
              <a:off x="3419" y="2434"/>
              <a:ext cx="715" cy="333"/>
              <a:chOff x="1778" y="2485"/>
              <a:chExt cx="715" cy="333"/>
            </a:xfrm>
          </p:grpSpPr>
          <p:sp>
            <p:nvSpPr>
              <p:cNvPr id="107566" name="Text Box 56"/>
              <p:cNvSpPr txBox="1">
                <a:spLocks noChangeArrowheads="1"/>
              </p:cNvSpPr>
              <p:nvPr/>
            </p:nvSpPr>
            <p:spPr bwMode="auto">
              <a:xfrm>
                <a:off x="1778" y="2587"/>
                <a:ext cx="71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A</a:t>
                </a:r>
                <a:r>
                  <a:rPr lang="en-US" sz="1800">
                    <a:latin typeface="Arial" charset="0"/>
                  </a:rPr>
                  <a:t>(H(m))</a:t>
                </a:r>
              </a:p>
            </p:txBody>
          </p:sp>
          <p:sp>
            <p:nvSpPr>
              <p:cNvPr id="107567" name="Text Box 57"/>
              <p:cNvSpPr txBox="1">
                <a:spLocks noChangeArrowheads="1"/>
              </p:cNvSpPr>
              <p:nvPr/>
            </p:nvSpPr>
            <p:spPr bwMode="auto">
              <a:xfrm>
                <a:off x="1870" y="2485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-</a:t>
                </a:r>
              </a:p>
            </p:txBody>
          </p:sp>
        </p:grpSp>
        <p:sp>
          <p:nvSpPr>
            <p:cNvPr id="107557" name="Text Box 58"/>
            <p:cNvSpPr txBox="1">
              <a:spLocks noChangeArrowheads="1"/>
            </p:cNvSpPr>
            <p:nvPr/>
          </p:nvSpPr>
          <p:spPr bwMode="auto">
            <a:xfrm>
              <a:off x="3664" y="3531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</a:rPr>
                <a:t>m</a:t>
              </a:r>
            </a:p>
          </p:txBody>
        </p:sp>
        <p:grpSp>
          <p:nvGrpSpPr>
            <p:cNvPr id="107558" name="Group 59"/>
            <p:cNvGrpSpPr>
              <a:grpSpLocks/>
            </p:cNvGrpSpPr>
            <p:nvPr/>
          </p:nvGrpSpPr>
          <p:grpSpPr bwMode="auto">
            <a:xfrm>
              <a:off x="4165" y="3202"/>
              <a:ext cx="475" cy="457"/>
              <a:chOff x="694" y="2457"/>
              <a:chExt cx="475" cy="457"/>
            </a:xfrm>
          </p:grpSpPr>
          <p:sp>
            <p:nvSpPr>
              <p:cNvPr id="107563" name="Rectangle 60"/>
              <p:cNvSpPr>
                <a:spLocks noChangeArrowheads="1"/>
              </p:cNvSpPr>
              <p:nvPr/>
            </p:nvSpPr>
            <p:spPr bwMode="auto">
              <a:xfrm>
                <a:off x="694" y="2631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7564" name="Text Box 61"/>
              <p:cNvSpPr txBox="1">
                <a:spLocks noChangeArrowheads="1"/>
              </p:cNvSpPr>
              <p:nvPr/>
            </p:nvSpPr>
            <p:spPr bwMode="auto">
              <a:xfrm>
                <a:off x="754" y="2657"/>
                <a:ext cx="359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H( )</a:t>
                </a:r>
              </a:p>
            </p:txBody>
          </p:sp>
          <p:sp>
            <p:nvSpPr>
              <p:cNvPr id="107565" name="Text Box 62"/>
              <p:cNvSpPr txBox="1">
                <a:spLocks noChangeArrowheads="1"/>
              </p:cNvSpPr>
              <p:nvPr/>
            </p:nvSpPr>
            <p:spPr bwMode="auto">
              <a:xfrm>
                <a:off x="907" y="2457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>
                    <a:latin typeface="Arial" charset="0"/>
                  </a:rPr>
                  <a:t>.</a:t>
                </a:r>
              </a:p>
            </p:txBody>
          </p:sp>
        </p:grpSp>
        <p:sp>
          <p:nvSpPr>
            <p:cNvPr id="107559" name="Freeform 63"/>
            <p:cNvSpPr>
              <a:spLocks/>
            </p:cNvSpPr>
            <p:nvPr/>
          </p:nvSpPr>
          <p:spPr bwMode="auto">
            <a:xfrm flipV="1">
              <a:off x="4657" y="3295"/>
              <a:ext cx="192" cy="247"/>
            </a:xfrm>
            <a:custGeom>
              <a:avLst/>
              <a:gdLst>
                <a:gd name="T0" fmla="*/ 0 w 476"/>
                <a:gd name="T1" fmla="*/ 0 h 247"/>
                <a:gd name="T2" fmla="*/ 0 w 476"/>
                <a:gd name="T3" fmla="*/ 0 h 247"/>
                <a:gd name="T4" fmla="*/ 0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US"/>
            </a:p>
          </p:txBody>
        </p:sp>
        <p:sp>
          <p:nvSpPr>
            <p:cNvPr id="107560" name="Freeform 64"/>
            <p:cNvSpPr>
              <a:spLocks/>
            </p:cNvSpPr>
            <p:nvPr/>
          </p:nvSpPr>
          <p:spPr bwMode="auto">
            <a:xfrm>
              <a:off x="4644" y="2743"/>
              <a:ext cx="192" cy="247"/>
            </a:xfrm>
            <a:custGeom>
              <a:avLst/>
              <a:gdLst>
                <a:gd name="T0" fmla="*/ 0 w 476"/>
                <a:gd name="T1" fmla="*/ 0 h 247"/>
                <a:gd name="T2" fmla="*/ 0 w 476"/>
                <a:gd name="T3" fmla="*/ 0 h 247"/>
                <a:gd name="T4" fmla="*/ 0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61" name="Text Box 65"/>
            <p:cNvSpPr txBox="1">
              <a:spLocks noChangeArrowheads="1"/>
            </p:cNvSpPr>
            <p:nvPr/>
          </p:nvSpPr>
          <p:spPr bwMode="auto">
            <a:xfrm>
              <a:off x="4834" y="3413"/>
              <a:ext cx="55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>
                  <a:latin typeface="Arial" charset="0"/>
                </a:rPr>
                <a:t>H(m )</a:t>
              </a:r>
            </a:p>
          </p:txBody>
        </p:sp>
        <p:sp>
          <p:nvSpPr>
            <p:cNvPr id="107562" name="Text Box 66"/>
            <p:cNvSpPr txBox="1">
              <a:spLocks noChangeArrowheads="1"/>
            </p:cNvSpPr>
            <p:nvPr/>
          </p:nvSpPr>
          <p:spPr bwMode="auto">
            <a:xfrm>
              <a:off x="4441" y="2986"/>
              <a:ext cx="8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rgbClr val="FF0000"/>
                  </a:solidFill>
                  <a:latin typeface="Arial" charset="0"/>
                </a:rPr>
                <a:t>compare</a:t>
              </a:r>
            </a:p>
          </p:txBody>
        </p:sp>
      </p:grpSp>
      <p:pic>
        <p:nvPicPr>
          <p:cNvPr id="107526" name="Picture 19" descr="underline_base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8" y="1087438"/>
            <a:ext cx="5942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>
            <a:endCxn id="107576" idx="0"/>
          </p:cNvCxnSpPr>
          <p:nvPr/>
        </p:nvCxnSpPr>
        <p:spPr bwMode="auto">
          <a:xfrm flipH="1">
            <a:off x="3417888" y="2867025"/>
            <a:ext cx="1936750" cy="1220788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6521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5"/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</a:rPr>
              <a:t>Network Security</a:t>
            </a:r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>
                <a:latin typeface="Gill Sans MT" charset="0"/>
              </a:rPr>
              <a:t>Secure e-mail </a:t>
            </a:r>
            <a:r>
              <a:rPr lang="en-US" sz="4000">
                <a:latin typeface="Gill Sans MT" charset="0"/>
              </a:rPr>
              <a:t>(all)</a:t>
            </a:r>
          </a:p>
        </p:txBody>
      </p:sp>
      <p:sp>
        <p:nvSpPr>
          <p:cNvPr id="109571" name="Text Box 3"/>
          <p:cNvSpPr txBox="1">
            <a:spLocks noChangeArrowheads="1"/>
          </p:cNvSpPr>
          <p:nvPr/>
        </p:nvSpPr>
        <p:spPr bwMode="auto">
          <a:xfrm>
            <a:off x="527050" y="1314450"/>
            <a:ext cx="79311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 Alice wants to provide confidentiality, sender authentication, </a:t>
            </a:r>
            <a:br>
              <a:rPr lang="en-US" sz="2400">
                <a:latin typeface="Gill Sans MT" charset="0"/>
              </a:rPr>
            </a:br>
            <a:r>
              <a:rPr lang="en-US" sz="2400">
                <a:latin typeface="Gill Sans MT" charset="0"/>
              </a:rPr>
              <a:t>   and message integrity.</a:t>
            </a:r>
          </a:p>
        </p:txBody>
      </p:sp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885825" y="5605463"/>
            <a:ext cx="75914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>
                <a:solidFill>
                  <a:srgbClr val="C00000"/>
                </a:solidFill>
                <a:latin typeface="Gill Sans MT" charset="0"/>
              </a:rPr>
              <a:t>Alice uses three keys: </a:t>
            </a:r>
            <a:r>
              <a:rPr lang="en-US" sz="2400">
                <a:latin typeface="Gill Sans MT" charset="0"/>
              </a:rPr>
              <a:t>her private key, Bob</a:t>
            </a:r>
            <a:r>
              <a:rPr lang="ja-JP" altLang="en-US" sz="2400">
                <a:latin typeface="Gill Sans MT" charset="0"/>
              </a:rPr>
              <a:t>’</a:t>
            </a:r>
            <a:r>
              <a:rPr lang="en-US" altLang="ja-JP" sz="2400">
                <a:latin typeface="Gill Sans MT" charset="0"/>
              </a:rPr>
              <a:t>s public key, newly created symmetric key</a:t>
            </a:r>
            <a:endParaRPr lang="en-US" sz="2400">
              <a:latin typeface="Gill Sans MT" charset="0"/>
            </a:endParaRPr>
          </a:p>
        </p:txBody>
      </p:sp>
      <p:grpSp>
        <p:nvGrpSpPr>
          <p:cNvPr id="109573" name="Group 5"/>
          <p:cNvGrpSpPr>
            <a:grpSpLocks/>
          </p:cNvGrpSpPr>
          <p:nvPr/>
        </p:nvGrpSpPr>
        <p:grpSpPr bwMode="auto">
          <a:xfrm>
            <a:off x="1023938" y="2014538"/>
            <a:ext cx="6983412" cy="3552825"/>
            <a:chOff x="819" y="1470"/>
            <a:chExt cx="4399" cy="2238"/>
          </a:xfrm>
        </p:grpSpPr>
        <p:sp>
          <p:nvSpPr>
            <p:cNvPr id="109575" name="Freeform 6"/>
            <p:cNvSpPr>
              <a:spLocks/>
            </p:cNvSpPr>
            <p:nvPr/>
          </p:nvSpPr>
          <p:spPr bwMode="auto">
            <a:xfrm>
              <a:off x="1809" y="2083"/>
              <a:ext cx="623" cy="256"/>
            </a:xfrm>
            <a:custGeom>
              <a:avLst/>
              <a:gdLst>
                <a:gd name="T0" fmla="*/ 0 w 476"/>
                <a:gd name="T1" fmla="*/ 0 h 247"/>
                <a:gd name="T2" fmla="*/ 35299 w 476"/>
                <a:gd name="T3" fmla="*/ 0 h 247"/>
                <a:gd name="T4" fmla="*/ 35299 w 476"/>
                <a:gd name="T5" fmla="*/ 43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576" name="Line 7"/>
            <p:cNvSpPr>
              <a:spLocks noChangeShapeType="1"/>
            </p:cNvSpPr>
            <p:nvPr/>
          </p:nvSpPr>
          <p:spPr bwMode="auto">
            <a:xfrm flipV="1">
              <a:off x="1131" y="2086"/>
              <a:ext cx="227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9577" name="Group 8"/>
            <p:cNvGrpSpPr>
              <a:grpSpLocks/>
            </p:cNvGrpSpPr>
            <p:nvPr/>
          </p:nvGrpSpPr>
          <p:grpSpPr bwMode="auto">
            <a:xfrm>
              <a:off x="1352" y="1771"/>
              <a:ext cx="475" cy="457"/>
              <a:chOff x="694" y="2457"/>
              <a:chExt cx="475" cy="457"/>
            </a:xfrm>
          </p:grpSpPr>
          <p:sp>
            <p:nvSpPr>
              <p:cNvPr id="109630" name="Rectangle 9"/>
              <p:cNvSpPr>
                <a:spLocks noChangeArrowheads="1"/>
              </p:cNvSpPr>
              <p:nvPr/>
            </p:nvSpPr>
            <p:spPr bwMode="auto">
              <a:xfrm>
                <a:off x="694" y="2631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9631" name="Text Box 10"/>
              <p:cNvSpPr txBox="1">
                <a:spLocks noChangeArrowheads="1"/>
              </p:cNvSpPr>
              <p:nvPr/>
            </p:nvSpPr>
            <p:spPr bwMode="auto">
              <a:xfrm>
                <a:off x="754" y="2657"/>
                <a:ext cx="359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H( )</a:t>
                </a:r>
              </a:p>
            </p:txBody>
          </p:sp>
          <p:sp>
            <p:nvSpPr>
              <p:cNvPr id="109632" name="Text Box 11"/>
              <p:cNvSpPr txBox="1">
                <a:spLocks noChangeArrowheads="1"/>
              </p:cNvSpPr>
              <p:nvPr/>
            </p:nvSpPr>
            <p:spPr bwMode="auto">
              <a:xfrm>
                <a:off x="907" y="2457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>
                    <a:latin typeface="Arial" charset="0"/>
                  </a:rPr>
                  <a:t>.</a:t>
                </a:r>
              </a:p>
            </p:txBody>
          </p:sp>
        </p:grpSp>
        <p:grpSp>
          <p:nvGrpSpPr>
            <p:cNvPr id="109578" name="Group 12"/>
            <p:cNvGrpSpPr>
              <a:grpSpLocks/>
            </p:cNvGrpSpPr>
            <p:nvPr/>
          </p:nvGrpSpPr>
          <p:grpSpPr bwMode="auto">
            <a:xfrm>
              <a:off x="1898" y="1751"/>
              <a:ext cx="477" cy="466"/>
              <a:chOff x="1541" y="1971"/>
              <a:chExt cx="477" cy="466"/>
            </a:xfrm>
          </p:grpSpPr>
          <p:sp>
            <p:nvSpPr>
              <p:cNvPr id="109626" name="Rectangle 13"/>
              <p:cNvSpPr>
                <a:spLocks noChangeArrowheads="1"/>
              </p:cNvSpPr>
              <p:nvPr/>
            </p:nvSpPr>
            <p:spPr bwMode="auto">
              <a:xfrm>
                <a:off x="1543" y="2154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9627" name="Text Box 14"/>
              <p:cNvSpPr txBox="1">
                <a:spLocks noChangeArrowheads="1"/>
              </p:cNvSpPr>
              <p:nvPr/>
            </p:nvSpPr>
            <p:spPr bwMode="auto">
              <a:xfrm>
                <a:off x="1541" y="2189"/>
                <a:ext cx="4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A</a:t>
                </a:r>
                <a:r>
                  <a:rPr lang="en-US" sz="1800">
                    <a:latin typeface="Arial" charset="0"/>
                  </a:rPr>
                  <a:t>( )</a:t>
                </a:r>
              </a:p>
            </p:txBody>
          </p:sp>
          <p:sp>
            <p:nvSpPr>
              <p:cNvPr id="109628" name="Text Box 15"/>
              <p:cNvSpPr txBox="1">
                <a:spLocks noChangeArrowheads="1"/>
              </p:cNvSpPr>
              <p:nvPr/>
            </p:nvSpPr>
            <p:spPr bwMode="auto">
              <a:xfrm>
                <a:off x="1755" y="1971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>
                    <a:latin typeface="Arial" charset="0"/>
                  </a:rPr>
                  <a:t>.</a:t>
                </a:r>
              </a:p>
            </p:txBody>
          </p:sp>
          <p:sp>
            <p:nvSpPr>
              <p:cNvPr id="109629" name="Text Box 16"/>
              <p:cNvSpPr txBox="1">
                <a:spLocks noChangeArrowheads="1"/>
              </p:cNvSpPr>
              <p:nvPr/>
            </p:nvSpPr>
            <p:spPr bwMode="auto">
              <a:xfrm>
                <a:off x="1638" y="2088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-</a:t>
                </a:r>
              </a:p>
            </p:txBody>
          </p:sp>
        </p:grpSp>
        <p:grpSp>
          <p:nvGrpSpPr>
            <p:cNvPr id="109579" name="Group 17"/>
            <p:cNvGrpSpPr>
              <a:grpSpLocks/>
            </p:cNvGrpSpPr>
            <p:nvPr/>
          </p:nvGrpSpPr>
          <p:grpSpPr bwMode="auto">
            <a:xfrm>
              <a:off x="2321" y="2303"/>
              <a:ext cx="402" cy="327"/>
              <a:chOff x="2934" y="1573"/>
              <a:chExt cx="402" cy="327"/>
            </a:xfrm>
          </p:grpSpPr>
          <p:sp>
            <p:nvSpPr>
              <p:cNvPr id="109624" name="Oval 18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9625" name="Text Box 19"/>
              <p:cNvSpPr txBox="1">
                <a:spLocks noChangeArrowheads="1"/>
              </p:cNvSpPr>
              <p:nvPr/>
            </p:nvSpPr>
            <p:spPr bwMode="auto">
              <a:xfrm>
                <a:off x="2934" y="1573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+</a:t>
                </a:r>
              </a:p>
            </p:txBody>
          </p:sp>
        </p:grpSp>
        <p:grpSp>
          <p:nvGrpSpPr>
            <p:cNvPr id="109580" name="Group 20"/>
            <p:cNvGrpSpPr>
              <a:grpSpLocks/>
            </p:cNvGrpSpPr>
            <p:nvPr/>
          </p:nvGrpSpPr>
          <p:grpSpPr bwMode="auto">
            <a:xfrm>
              <a:off x="2363" y="1753"/>
              <a:ext cx="715" cy="333"/>
              <a:chOff x="1778" y="2485"/>
              <a:chExt cx="715" cy="333"/>
            </a:xfrm>
          </p:grpSpPr>
          <p:sp>
            <p:nvSpPr>
              <p:cNvPr id="109622" name="Text Box 21"/>
              <p:cNvSpPr txBox="1">
                <a:spLocks noChangeArrowheads="1"/>
              </p:cNvSpPr>
              <p:nvPr/>
            </p:nvSpPr>
            <p:spPr bwMode="auto">
              <a:xfrm>
                <a:off x="1778" y="2587"/>
                <a:ext cx="71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A</a:t>
                </a:r>
                <a:r>
                  <a:rPr lang="en-US" sz="1800">
                    <a:latin typeface="Arial" charset="0"/>
                  </a:rPr>
                  <a:t>(H(m))</a:t>
                </a:r>
              </a:p>
            </p:txBody>
          </p:sp>
          <p:sp>
            <p:nvSpPr>
              <p:cNvPr id="109623" name="Text Box 22"/>
              <p:cNvSpPr txBox="1">
                <a:spLocks noChangeArrowheads="1"/>
              </p:cNvSpPr>
              <p:nvPr/>
            </p:nvSpPr>
            <p:spPr bwMode="auto">
              <a:xfrm>
                <a:off x="1870" y="2485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-</a:t>
                </a:r>
              </a:p>
            </p:txBody>
          </p:sp>
        </p:grpSp>
        <p:sp>
          <p:nvSpPr>
            <p:cNvPr id="109581" name="Freeform 23"/>
            <p:cNvSpPr>
              <a:spLocks/>
            </p:cNvSpPr>
            <p:nvPr/>
          </p:nvSpPr>
          <p:spPr bwMode="auto">
            <a:xfrm flipV="1">
              <a:off x="1212" y="2609"/>
              <a:ext cx="1234" cy="247"/>
            </a:xfrm>
            <a:custGeom>
              <a:avLst/>
              <a:gdLst>
                <a:gd name="T0" fmla="*/ 0 w 476"/>
                <a:gd name="T1" fmla="*/ 0 h 247"/>
                <a:gd name="T2" fmla="*/ 1981148769 w 476"/>
                <a:gd name="T3" fmla="*/ 0 h 247"/>
                <a:gd name="T4" fmla="*/ 1981148769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582" name="Text Box 24"/>
            <p:cNvSpPr txBox="1">
              <a:spLocks noChangeArrowheads="1"/>
            </p:cNvSpPr>
            <p:nvPr/>
          </p:nvSpPr>
          <p:spPr bwMode="auto">
            <a:xfrm>
              <a:off x="930" y="1948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</a:rPr>
                <a:t>m</a:t>
              </a:r>
            </a:p>
          </p:txBody>
        </p:sp>
        <p:grpSp>
          <p:nvGrpSpPr>
            <p:cNvPr id="109583" name="Group 25"/>
            <p:cNvGrpSpPr>
              <a:grpSpLocks/>
            </p:cNvGrpSpPr>
            <p:nvPr/>
          </p:nvGrpSpPr>
          <p:grpSpPr bwMode="auto">
            <a:xfrm>
              <a:off x="1866" y="1470"/>
              <a:ext cx="285" cy="359"/>
              <a:chOff x="2652" y="656"/>
              <a:chExt cx="285" cy="359"/>
            </a:xfrm>
          </p:grpSpPr>
          <p:sp>
            <p:nvSpPr>
              <p:cNvPr id="109620" name="Text Box 26"/>
              <p:cNvSpPr txBox="1">
                <a:spLocks noChangeArrowheads="1"/>
              </p:cNvSpPr>
              <p:nvPr/>
            </p:nvSpPr>
            <p:spPr bwMode="auto">
              <a:xfrm>
                <a:off x="2652" y="763"/>
                <a:ext cx="28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A</a:t>
                </a:r>
                <a:endParaRPr lang="en-US" sz="1800">
                  <a:latin typeface="Arial" charset="0"/>
                </a:endParaRPr>
              </a:p>
            </p:txBody>
          </p:sp>
          <p:sp>
            <p:nvSpPr>
              <p:cNvPr id="109621" name="Text Box 27"/>
              <p:cNvSpPr txBox="1">
                <a:spLocks noChangeArrowheads="1"/>
              </p:cNvSpPr>
              <p:nvPr/>
            </p:nvSpPr>
            <p:spPr bwMode="auto">
              <a:xfrm>
                <a:off x="2756" y="656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-</a:t>
                </a:r>
              </a:p>
            </p:txBody>
          </p:sp>
        </p:grpSp>
        <p:sp>
          <p:nvSpPr>
            <p:cNvPr id="109584" name="Line 28"/>
            <p:cNvSpPr>
              <a:spLocks noChangeShapeType="1"/>
            </p:cNvSpPr>
            <p:nvPr/>
          </p:nvSpPr>
          <p:spPr bwMode="auto">
            <a:xfrm>
              <a:off x="2135" y="1703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09585" name="Picture 29" descr="BS00768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2177" y="1559"/>
              <a:ext cx="269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9586" name="Picture 30" descr="Alice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9" y="2278"/>
              <a:ext cx="332" cy="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9587" name="Text Box 31"/>
            <p:cNvSpPr txBox="1">
              <a:spLocks noChangeArrowheads="1"/>
            </p:cNvSpPr>
            <p:nvPr/>
          </p:nvSpPr>
          <p:spPr bwMode="auto">
            <a:xfrm>
              <a:off x="981" y="2749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</a:rPr>
                <a:t>m</a:t>
              </a:r>
            </a:p>
          </p:txBody>
        </p:sp>
        <p:sp>
          <p:nvSpPr>
            <p:cNvPr id="109588" name="Freeform 32"/>
            <p:cNvSpPr>
              <a:spLocks/>
            </p:cNvSpPr>
            <p:nvPr/>
          </p:nvSpPr>
          <p:spPr bwMode="auto">
            <a:xfrm>
              <a:off x="4377" y="2657"/>
              <a:ext cx="841" cy="493"/>
            </a:xfrm>
            <a:custGeom>
              <a:avLst/>
              <a:gdLst>
                <a:gd name="T0" fmla="*/ 0 w 2135"/>
                <a:gd name="T1" fmla="*/ 0 h 1662"/>
                <a:gd name="T2" fmla="*/ 0 w 2135"/>
                <a:gd name="T3" fmla="*/ 0 h 1662"/>
                <a:gd name="T4" fmla="*/ 0 w 2135"/>
                <a:gd name="T5" fmla="*/ 0 h 1662"/>
                <a:gd name="T6" fmla="*/ 0 w 2135"/>
                <a:gd name="T7" fmla="*/ 0 h 1662"/>
                <a:gd name="T8" fmla="*/ 0 w 2135"/>
                <a:gd name="T9" fmla="*/ 0 h 1662"/>
                <a:gd name="T10" fmla="*/ 0 w 2135"/>
                <a:gd name="T11" fmla="*/ 0 h 1662"/>
                <a:gd name="T12" fmla="*/ 0 w 2135"/>
                <a:gd name="T13" fmla="*/ 0 h 1662"/>
                <a:gd name="T14" fmla="*/ 0 w 2135"/>
                <a:gd name="T15" fmla="*/ 0 h 1662"/>
                <a:gd name="T16" fmla="*/ 0 w 2135"/>
                <a:gd name="T17" fmla="*/ 0 h 1662"/>
                <a:gd name="T18" fmla="*/ 0 w 2135"/>
                <a:gd name="T19" fmla="*/ 0 h 1662"/>
                <a:gd name="T20" fmla="*/ 0 w 2135"/>
                <a:gd name="T21" fmla="*/ 0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89" name="Line 33"/>
            <p:cNvSpPr>
              <a:spLocks noChangeShapeType="1"/>
            </p:cNvSpPr>
            <p:nvPr/>
          </p:nvSpPr>
          <p:spPr bwMode="auto">
            <a:xfrm>
              <a:off x="2557" y="2458"/>
              <a:ext cx="3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09590" name="Picture 34" descr="BS00768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3505" y="1977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9591" name="Picture 35" descr="BS00592_[1]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42" y="2606"/>
              <a:ext cx="343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9592" name="Group 36"/>
            <p:cNvGrpSpPr>
              <a:grpSpLocks/>
            </p:cNvGrpSpPr>
            <p:nvPr/>
          </p:nvGrpSpPr>
          <p:grpSpPr bwMode="auto">
            <a:xfrm>
              <a:off x="2870" y="2152"/>
              <a:ext cx="475" cy="466"/>
              <a:chOff x="1645" y="256"/>
              <a:chExt cx="475" cy="466"/>
            </a:xfrm>
          </p:grpSpPr>
          <p:sp>
            <p:nvSpPr>
              <p:cNvPr id="109617" name="Rectangle 37"/>
              <p:cNvSpPr>
                <a:spLocks noChangeArrowheads="1"/>
              </p:cNvSpPr>
              <p:nvPr/>
            </p:nvSpPr>
            <p:spPr bwMode="auto">
              <a:xfrm>
                <a:off x="1645" y="439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9618" name="Text Box 38"/>
              <p:cNvSpPr txBox="1">
                <a:spLocks noChangeArrowheads="1"/>
              </p:cNvSpPr>
              <p:nvPr/>
            </p:nvSpPr>
            <p:spPr bwMode="auto">
              <a:xfrm>
                <a:off x="1654" y="456"/>
                <a:ext cx="4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S</a:t>
                </a:r>
                <a:r>
                  <a:rPr lang="en-US" sz="1800">
                    <a:latin typeface="Arial" charset="0"/>
                  </a:rPr>
                  <a:t>( )</a:t>
                </a:r>
              </a:p>
            </p:txBody>
          </p:sp>
          <p:sp>
            <p:nvSpPr>
              <p:cNvPr id="109619" name="Text Box 39"/>
              <p:cNvSpPr txBox="1">
                <a:spLocks noChangeArrowheads="1"/>
              </p:cNvSpPr>
              <p:nvPr/>
            </p:nvSpPr>
            <p:spPr bwMode="auto">
              <a:xfrm>
                <a:off x="1876" y="256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>
                    <a:latin typeface="Arial" charset="0"/>
                  </a:rPr>
                  <a:t>.</a:t>
                </a:r>
              </a:p>
            </p:txBody>
          </p:sp>
        </p:grpSp>
        <p:grpSp>
          <p:nvGrpSpPr>
            <p:cNvPr id="109593" name="Group 40"/>
            <p:cNvGrpSpPr>
              <a:grpSpLocks/>
            </p:cNvGrpSpPr>
            <p:nvPr/>
          </p:nvGrpSpPr>
          <p:grpSpPr bwMode="auto">
            <a:xfrm>
              <a:off x="2885" y="2908"/>
              <a:ext cx="475" cy="466"/>
              <a:chOff x="2144" y="3214"/>
              <a:chExt cx="475" cy="466"/>
            </a:xfrm>
          </p:grpSpPr>
          <p:sp>
            <p:nvSpPr>
              <p:cNvPr id="109613" name="Rectangle 41"/>
              <p:cNvSpPr>
                <a:spLocks noChangeArrowheads="1"/>
              </p:cNvSpPr>
              <p:nvPr/>
            </p:nvSpPr>
            <p:spPr bwMode="auto">
              <a:xfrm>
                <a:off x="2144" y="3397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9614" name="Text Box 42"/>
              <p:cNvSpPr txBox="1">
                <a:spLocks noChangeArrowheads="1"/>
              </p:cNvSpPr>
              <p:nvPr/>
            </p:nvSpPr>
            <p:spPr bwMode="auto">
              <a:xfrm>
                <a:off x="2148" y="3432"/>
                <a:ext cx="43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B</a:t>
                </a:r>
                <a:r>
                  <a:rPr lang="en-US" sz="1800">
                    <a:latin typeface="Arial" charset="0"/>
                  </a:rPr>
                  <a:t>( )</a:t>
                </a:r>
              </a:p>
            </p:txBody>
          </p:sp>
          <p:sp>
            <p:nvSpPr>
              <p:cNvPr id="109615" name="Text Box 43"/>
              <p:cNvSpPr txBox="1">
                <a:spLocks noChangeArrowheads="1"/>
              </p:cNvSpPr>
              <p:nvPr/>
            </p:nvSpPr>
            <p:spPr bwMode="auto">
              <a:xfrm>
                <a:off x="2356" y="3214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>
                    <a:latin typeface="Arial" charset="0"/>
                  </a:rPr>
                  <a:t>.</a:t>
                </a:r>
              </a:p>
            </p:txBody>
          </p:sp>
          <p:sp>
            <p:nvSpPr>
              <p:cNvPr id="109616" name="Text Box 44"/>
              <p:cNvSpPr txBox="1">
                <a:spLocks noChangeArrowheads="1"/>
              </p:cNvSpPr>
              <p:nvPr/>
            </p:nvSpPr>
            <p:spPr bwMode="auto">
              <a:xfrm>
                <a:off x="2234" y="3331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+</a:t>
                </a:r>
              </a:p>
            </p:txBody>
          </p:sp>
        </p:grpSp>
        <p:grpSp>
          <p:nvGrpSpPr>
            <p:cNvPr id="109594" name="Group 45"/>
            <p:cNvGrpSpPr>
              <a:grpSpLocks/>
            </p:cNvGrpSpPr>
            <p:nvPr/>
          </p:nvGrpSpPr>
          <p:grpSpPr bwMode="auto">
            <a:xfrm>
              <a:off x="3712" y="2674"/>
              <a:ext cx="410" cy="327"/>
              <a:chOff x="2935" y="1573"/>
              <a:chExt cx="410" cy="327"/>
            </a:xfrm>
          </p:grpSpPr>
          <p:sp>
            <p:nvSpPr>
              <p:cNvPr id="109611" name="Oval 46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9612" name="Text Box 47"/>
              <p:cNvSpPr txBox="1">
                <a:spLocks noChangeArrowheads="1"/>
              </p:cNvSpPr>
              <p:nvPr/>
            </p:nvSpPr>
            <p:spPr bwMode="auto">
              <a:xfrm>
                <a:off x="2943" y="1573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+</a:t>
                </a:r>
              </a:p>
            </p:txBody>
          </p:sp>
        </p:grpSp>
        <p:sp>
          <p:nvSpPr>
            <p:cNvPr id="109595" name="Line 48"/>
            <p:cNvSpPr>
              <a:spLocks noChangeShapeType="1"/>
            </p:cNvSpPr>
            <p:nvPr/>
          </p:nvSpPr>
          <p:spPr bwMode="auto">
            <a:xfrm>
              <a:off x="2589" y="3231"/>
              <a:ext cx="3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9596" name="Group 49"/>
            <p:cNvGrpSpPr>
              <a:grpSpLocks/>
            </p:cNvGrpSpPr>
            <p:nvPr/>
          </p:nvGrpSpPr>
          <p:grpSpPr bwMode="auto">
            <a:xfrm>
              <a:off x="3355" y="3157"/>
              <a:ext cx="611" cy="332"/>
              <a:chOff x="3501" y="648"/>
              <a:chExt cx="611" cy="332"/>
            </a:xfrm>
          </p:grpSpPr>
          <p:sp>
            <p:nvSpPr>
              <p:cNvPr id="109609" name="Text Box 50"/>
              <p:cNvSpPr txBox="1">
                <a:spLocks noChangeArrowheads="1"/>
              </p:cNvSpPr>
              <p:nvPr/>
            </p:nvSpPr>
            <p:spPr bwMode="auto">
              <a:xfrm>
                <a:off x="3501" y="749"/>
                <a:ext cx="61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B</a:t>
                </a:r>
                <a:r>
                  <a:rPr lang="en-US" sz="1800">
                    <a:latin typeface="Arial" charset="0"/>
                  </a:rPr>
                  <a:t>(K</a:t>
                </a:r>
                <a:r>
                  <a:rPr lang="en-US" baseline="-25000">
                    <a:latin typeface="Arial" charset="0"/>
                  </a:rPr>
                  <a:t>S</a:t>
                </a:r>
                <a:r>
                  <a:rPr lang="en-US" sz="1800">
                    <a:latin typeface="Arial" charset="0"/>
                  </a:rPr>
                  <a:t> )</a:t>
                </a:r>
              </a:p>
            </p:txBody>
          </p:sp>
          <p:sp>
            <p:nvSpPr>
              <p:cNvPr id="109610" name="Text Box 51"/>
              <p:cNvSpPr txBox="1">
                <a:spLocks noChangeArrowheads="1"/>
              </p:cNvSpPr>
              <p:nvPr/>
            </p:nvSpPr>
            <p:spPr bwMode="auto">
              <a:xfrm>
                <a:off x="3584" y="648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+</a:t>
                </a:r>
              </a:p>
            </p:txBody>
          </p:sp>
        </p:grpSp>
        <p:sp>
          <p:nvSpPr>
            <p:cNvPr id="109597" name="Freeform 52"/>
            <p:cNvSpPr>
              <a:spLocks/>
            </p:cNvSpPr>
            <p:nvPr/>
          </p:nvSpPr>
          <p:spPr bwMode="auto">
            <a:xfrm>
              <a:off x="3346" y="2463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598" name="Freeform 53"/>
            <p:cNvSpPr>
              <a:spLocks/>
            </p:cNvSpPr>
            <p:nvPr/>
          </p:nvSpPr>
          <p:spPr bwMode="auto">
            <a:xfrm flipV="1">
              <a:off x="3360" y="2980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599" name="Text Box 54"/>
            <p:cNvSpPr txBox="1">
              <a:spLocks noChangeArrowheads="1"/>
            </p:cNvSpPr>
            <p:nvPr/>
          </p:nvSpPr>
          <p:spPr bwMode="auto">
            <a:xfrm>
              <a:off x="3233" y="1936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K</a:t>
              </a:r>
              <a:r>
                <a:rPr lang="en-US" b="1" baseline="-25000">
                  <a:solidFill>
                    <a:srgbClr val="0000FF"/>
                  </a:solidFill>
                  <a:latin typeface="Arial" charset="0"/>
                </a:rPr>
                <a:t>S</a:t>
              </a:r>
            </a:p>
          </p:txBody>
        </p:sp>
        <p:sp>
          <p:nvSpPr>
            <p:cNvPr id="109600" name="Line 55"/>
            <p:cNvSpPr>
              <a:spLocks noChangeShapeType="1"/>
            </p:cNvSpPr>
            <p:nvPr/>
          </p:nvSpPr>
          <p:spPr bwMode="auto">
            <a:xfrm>
              <a:off x="3264" y="2107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9601" name="Group 56"/>
            <p:cNvGrpSpPr>
              <a:grpSpLocks/>
            </p:cNvGrpSpPr>
            <p:nvPr/>
          </p:nvGrpSpPr>
          <p:grpSpPr bwMode="auto">
            <a:xfrm>
              <a:off x="2863" y="3409"/>
              <a:ext cx="297" cy="299"/>
              <a:chOff x="2643" y="716"/>
              <a:chExt cx="297" cy="299"/>
            </a:xfrm>
          </p:grpSpPr>
          <p:sp>
            <p:nvSpPr>
              <p:cNvPr id="109607" name="Text Box 57"/>
              <p:cNvSpPr txBox="1">
                <a:spLocks noChangeArrowheads="1"/>
              </p:cNvSpPr>
              <p:nvPr/>
            </p:nvSpPr>
            <p:spPr bwMode="auto">
              <a:xfrm>
                <a:off x="2643" y="763"/>
                <a:ext cx="28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B</a:t>
                </a:r>
                <a:endParaRPr lang="en-US" sz="1800">
                  <a:latin typeface="Arial" charset="0"/>
                </a:endParaRPr>
              </a:p>
            </p:txBody>
          </p:sp>
          <p:sp>
            <p:nvSpPr>
              <p:cNvPr id="109608" name="Text Box 58"/>
              <p:cNvSpPr txBox="1">
                <a:spLocks noChangeArrowheads="1"/>
              </p:cNvSpPr>
              <p:nvPr/>
            </p:nvSpPr>
            <p:spPr bwMode="auto">
              <a:xfrm>
                <a:off x="2730" y="716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+</a:t>
                </a:r>
              </a:p>
            </p:txBody>
          </p:sp>
        </p:grpSp>
        <p:sp>
          <p:nvSpPr>
            <p:cNvPr id="109602" name="Line 59"/>
            <p:cNvSpPr>
              <a:spLocks noChangeShapeType="1"/>
            </p:cNvSpPr>
            <p:nvPr/>
          </p:nvSpPr>
          <p:spPr bwMode="auto">
            <a:xfrm>
              <a:off x="3114" y="3391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09603" name="Picture 60" descr="BS00768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3170" y="3564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9604" name="Line 61"/>
            <p:cNvSpPr>
              <a:spLocks noChangeShapeType="1"/>
            </p:cNvSpPr>
            <p:nvPr/>
          </p:nvSpPr>
          <p:spPr bwMode="auto">
            <a:xfrm flipV="1">
              <a:off x="3978" y="2838"/>
              <a:ext cx="484" cy="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05" name="Text Box 62"/>
            <p:cNvSpPr txBox="1">
              <a:spLocks noChangeArrowheads="1"/>
            </p:cNvSpPr>
            <p:nvPr/>
          </p:nvSpPr>
          <p:spPr bwMode="auto">
            <a:xfrm>
              <a:off x="4448" y="2810"/>
              <a:ext cx="60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>
                  <a:latin typeface="Arial" charset="0"/>
                </a:rPr>
                <a:t>Internet</a:t>
              </a:r>
            </a:p>
          </p:txBody>
        </p:sp>
        <p:sp>
          <p:nvSpPr>
            <p:cNvPr id="109606" name="Text Box 63"/>
            <p:cNvSpPr txBox="1">
              <a:spLocks noChangeArrowheads="1"/>
            </p:cNvSpPr>
            <p:nvPr/>
          </p:nvSpPr>
          <p:spPr bwMode="auto">
            <a:xfrm>
              <a:off x="2345" y="3116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K</a:t>
              </a:r>
              <a:r>
                <a:rPr lang="en-US" b="1" baseline="-25000">
                  <a:solidFill>
                    <a:srgbClr val="0000FF"/>
                  </a:solidFill>
                  <a:latin typeface="Arial" charset="0"/>
                </a:rPr>
                <a:t>S</a:t>
              </a:r>
            </a:p>
          </p:txBody>
        </p:sp>
      </p:grpSp>
      <p:pic>
        <p:nvPicPr>
          <p:cNvPr id="109574" name="Picture 19" descr="underline_base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8" y="1035050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1186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5"/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</a:rPr>
              <a:t>Network Security</a:t>
            </a:r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>
                <a:latin typeface="Gill Sans MT" charset="0"/>
              </a:rPr>
              <a:t>Secure e-mail </a:t>
            </a:r>
            <a:r>
              <a:rPr lang="en-US" sz="4000">
                <a:latin typeface="Gill Sans MT" charset="0"/>
              </a:rPr>
              <a:t>(all)</a:t>
            </a:r>
          </a:p>
        </p:txBody>
      </p:sp>
      <p:sp>
        <p:nvSpPr>
          <p:cNvPr id="111619" name="Text Box 3"/>
          <p:cNvSpPr txBox="1">
            <a:spLocks noChangeArrowheads="1"/>
          </p:cNvSpPr>
          <p:nvPr/>
        </p:nvSpPr>
        <p:spPr bwMode="auto">
          <a:xfrm>
            <a:off x="527050" y="1314450"/>
            <a:ext cx="79311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buClr>
                <a:srgbClr val="000099"/>
              </a:buClr>
              <a:buSzPct val="7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 Alice wants to provide confidentiality, sender authentication, </a:t>
            </a:r>
            <a:br>
              <a:rPr lang="en-US" sz="2400">
                <a:latin typeface="Gill Sans MT" charset="0"/>
              </a:rPr>
            </a:br>
            <a:r>
              <a:rPr lang="en-US" sz="2400">
                <a:latin typeface="Gill Sans MT" charset="0"/>
              </a:rPr>
              <a:t>   and message integrity.</a:t>
            </a:r>
          </a:p>
        </p:txBody>
      </p:sp>
      <p:sp>
        <p:nvSpPr>
          <p:cNvPr id="111620" name="Text Box 4"/>
          <p:cNvSpPr txBox="1">
            <a:spLocks noChangeArrowheads="1"/>
          </p:cNvSpPr>
          <p:nvPr/>
        </p:nvSpPr>
        <p:spPr bwMode="auto">
          <a:xfrm>
            <a:off x="885825" y="5605463"/>
            <a:ext cx="75914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>
                <a:solidFill>
                  <a:srgbClr val="C00000"/>
                </a:solidFill>
                <a:latin typeface="Gill Sans MT" charset="0"/>
              </a:rPr>
              <a:t>Alice uses three keys: </a:t>
            </a:r>
            <a:r>
              <a:rPr lang="en-US" sz="2400">
                <a:latin typeface="Gill Sans MT" charset="0"/>
              </a:rPr>
              <a:t>her private key, Bob</a:t>
            </a:r>
            <a:r>
              <a:rPr lang="ja-JP" altLang="en-US" sz="2400">
                <a:latin typeface="Gill Sans MT" charset="0"/>
              </a:rPr>
              <a:t>’</a:t>
            </a:r>
            <a:r>
              <a:rPr lang="en-US" altLang="ja-JP" sz="2400">
                <a:latin typeface="Gill Sans MT" charset="0"/>
              </a:rPr>
              <a:t>s public key, newly created symmetric key</a:t>
            </a:r>
            <a:endParaRPr lang="en-US" sz="2400">
              <a:latin typeface="Gill Sans MT" charset="0"/>
            </a:endParaRPr>
          </a:p>
        </p:txBody>
      </p:sp>
      <p:grpSp>
        <p:nvGrpSpPr>
          <p:cNvPr id="111621" name="Group 5"/>
          <p:cNvGrpSpPr>
            <a:grpSpLocks/>
          </p:cNvGrpSpPr>
          <p:nvPr/>
        </p:nvGrpSpPr>
        <p:grpSpPr bwMode="auto">
          <a:xfrm>
            <a:off x="1023938" y="2014538"/>
            <a:ext cx="6983412" cy="3552825"/>
            <a:chOff x="819" y="1470"/>
            <a:chExt cx="4399" cy="2238"/>
          </a:xfrm>
        </p:grpSpPr>
        <p:sp>
          <p:nvSpPr>
            <p:cNvPr id="111623" name="Freeform 6"/>
            <p:cNvSpPr>
              <a:spLocks/>
            </p:cNvSpPr>
            <p:nvPr/>
          </p:nvSpPr>
          <p:spPr bwMode="auto">
            <a:xfrm>
              <a:off x="1809" y="2083"/>
              <a:ext cx="623" cy="256"/>
            </a:xfrm>
            <a:custGeom>
              <a:avLst/>
              <a:gdLst>
                <a:gd name="T0" fmla="*/ 0 w 476"/>
                <a:gd name="T1" fmla="*/ 0 h 247"/>
                <a:gd name="T2" fmla="*/ 35299 w 476"/>
                <a:gd name="T3" fmla="*/ 0 h 247"/>
                <a:gd name="T4" fmla="*/ 35299 w 476"/>
                <a:gd name="T5" fmla="*/ 43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624" name="Line 7"/>
            <p:cNvSpPr>
              <a:spLocks noChangeShapeType="1"/>
            </p:cNvSpPr>
            <p:nvPr/>
          </p:nvSpPr>
          <p:spPr bwMode="auto">
            <a:xfrm flipV="1">
              <a:off x="1131" y="2086"/>
              <a:ext cx="227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1625" name="Group 8"/>
            <p:cNvGrpSpPr>
              <a:grpSpLocks/>
            </p:cNvGrpSpPr>
            <p:nvPr/>
          </p:nvGrpSpPr>
          <p:grpSpPr bwMode="auto">
            <a:xfrm>
              <a:off x="1352" y="1771"/>
              <a:ext cx="475" cy="457"/>
              <a:chOff x="694" y="2457"/>
              <a:chExt cx="475" cy="457"/>
            </a:xfrm>
          </p:grpSpPr>
          <p:sp>
            <p:nvSpPr>
              <p:cNvPr id="111678" name="Rectangle 9"/>
              <p:cNvSpPr>
                <a:spLocks noChangeArrowheads="1"/>
              </p:cNvSpPr>
              <p:nvPr/>
            </p:nvSpPr>
            <p:spPr bwMode="auto">
              <a:xfrm>
                <a:off x="694" y="2631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11679" name="Text Box 10"/>
              <p:cNvSpPr txBox="1">
                <a:spLocks noChangeArrowheads="1"/>
              </p:cNvSpPr>
              <p:nvPr/>
            </p:nvSpPr>
            <p:spPr bwMode="auto">
              <a:xfrm>
                <a:off x="754" y="2657"/>
                <a:ext cx="359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H( )</a:t>
                </a:r>
              </a:p>
            </p:txBody>
          </p:sp>
          <p:sp>
            <p:nvSpPr>
              <p:cNvPr id="111680" name="Text Box 11"/>
              <p:cNvSpPr txBox="1">
                <a:spLocks noChangeArrowheads="1"/>
              </p:cNvSpPr>
              <p:nvPr/>
            </p:nvSpPr>
            <p:spPr bwMode="auto">
              <a:xfrm>
                <a:off x="907" y="2457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>
                    <a:latin typeface="Arial" charset="0"/>
                  </a:rPr>
                  <a:t>.</a:t>
                </a:r>
              </a:p>
            </p:txBody>
          </p:sp>
        </p:grpSp>
        <p:grpSp>
          <p:nvGrpSpPr>
            <p:cNvPr id="111626" name="Group 12"/>
            <p:cNvGrpSpPr>
              <a:grpSpLocks/>
            </p:cNvGrpSpPr>
            <p:nvPr/>
          </p:nvGrpSpPr>
          <p:grpSpPr bwMode="auto">
            <a:xfrm>
              <a:off x="1898" y="1751"/>
              <a:ext cx="477" cy="466"/>
              <a:chOff x="1541" y="1971"/>
              <a:chExt cx="477" cy="466"/>
            </a:xfrm>
          </p:grpSpPr>
          <p:sp>
            <p:nvSpPr>
              <p:cNvPr id="111674" name="Rectangle 13"/>
              <p:cNvSpPr>
                <a:spLocks noChangeArrowheads="1"/>
              </p:cNvSpPr>
              <p:nvPr/>
            </p:nvSpPr>
            <p:spPr bwMode="auto">
              <a:xfrm>
                <a:off x="1543" y="2154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11675" name="Text Box 14"/>
              <p:cNvSpPr txBox="1">
                <a:spLocks noChangeArrowheads="1"/>
              </p:cNvSpPr>
              <p:nvPr/>
            </p:nvSpPr>
            <p:spPr bwMode="auto">
              <a:xfrm>
                <a:off x="1541" y="2189"/>
                <a:ext cx="4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A</a:t>
                </a:r>
                <a:r>
                  <a:rPr lang="en-US" sz="1800">
                    <a:latin typeface="Arial" charset="0"/>
                  </a:rPr>
                  <a:t>( )</a:t>
                </a:r>
              </a:p>
            </p:txBody>
          </p:sp>
          <p:sp>
            <p:nvSpPr>
              <p:cNvPr id="111676" name="Text Box 15"/>
              <p:cNvSpPr txBox="1">
                <a:spLocks noChangeArrowheads="1"/>
              </p:cNvSpPr>
              <p:nvPr/>
            </p:nvSpPr>
            <p:spPr bwMode="auto">
              <a:xfrm>
                <a:off x="1755" y="1971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>
                    <a:latin typeface="Arial" charset="0"/>
                  </a:rPr>
                  <a:t>.</a:t>
                </a:r>
              </a:p>
            </p:txBody>
          </p:sp>
          <p:sp>
            <p:nvSpPr>
              <p:cNvPr id="111677" name="Text Box 16"/>
              <p:cNvSpPr txBox="1">
                <a:spLocks noChangeArrowheads="1"/>
              </p:cNvSpPr>
              <p:nvPr/>
            </p:nvSpPr>
            <p:spPr bwMode="auto">
              <a:xfrm>
                <a:off x="1638" y="2088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-</a:t>
                </a:r>
              </a:p>
            </p:txBody>
          </p:sp>
        </p:grpSp>
        <p:grpSp>
          <p:nvGrpSpPr>
            <p:cNvPr id="111627" name="Group 17"/>
            <p:cNvGrpSpPr>
              <a:grpSpLocks/>
            </p:cNvGrpSpPr>
            <p:nvPr/>
          </p:nvGrpSpPr>
          <p:grpSpPr bwMode="auto">
            <a:xfrm>
              <a:off x="2321" y="2303"/>
              <a:ext cx="402" cy="327"/>
              <a:chOff x="2934" y="1573"/>
              <a:chExt cx="402" cy="327"/>
            </a:xfrm>
          </p:grpSpPr>
          <p:sp>
            <p:nvSpPr>
              <p:cNvPr id="111672" name="Oval 18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11673" name="Text Box 19"/>
              <p:cNvSpPr txBox="1">
                <a:spLocks noChangeArrowheads="1"/>
              </p:cNvSpPr>
              <p:nvPr/>
            </p:nvSpPr>
            <p:spPr bwMode="auto">
              <a:xfrm>
                <a:off x="2934" y="1573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+</a:t>
                </a:r>
              </a:p>
            </p:txBody>
          </p:sp>
        </p:grpSp>
        <p:grpSp>
          <p:nvGrpSpPr>
            <p:cNvPr id="111628" name="Group 20"/>
            <p:cNvGrpSpPr>
              <a:grpSpLocks/>
            </p:cNvGrpSpPr>
            <p:nvPr/>
          </p:nvGrpSpPr>
          <p:grpSpPr bwMode="auto">
            <a:xfrm>
              <a:off x="2363" y="1753"/>
              <a:ext cx="715" cy="333"/>
              <a:chOff x="1778" y="2485"/>
              <a:chExt cx="715" cy="333"/>
            </a:xfrm>
          </p:grpSpPr>
          <p:sp>
            <p:nvSpPr>
              <p:cNvPr id="111670" name="Text Box 21"/>
              <p:cNvSpPr txBox="1">
                <a:spLocks noChangeArrowheads="1"/>
              </p:cNvSpPr>
              <p:nvPr/>
            </p:nvSpPr>
            <p:spPr bwMode="auto">
              <a:xfrm>
                <a:off x="1778" y="2587"/>
                <a:ext cx="71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A</a:t>
                </a:r>
                <a:r>
                  <a:rPr lang="en-US" sz="1800">
                    <a:latin typeface="Arial" charset="0"/>
                  </a:rPr>
                  <a:t>(H(m))</a:t>
                </a:r>
              </a:p>
            </p:txBody>
          </p:sp>
          <p:sp>
            <p:nvSpPr>
              <p:cNvPr id="111671" name="Text Box 22"/>
              <p:cNvSpPr txBox="1">
                <a:spLocks noChangeArrowheads="1"/>
              </p:cNvSpPr>
              <p:nvPr/>
            </p:nvSpPr>
            <p:spPr bwMode="auto">
              <a:xfrm>
                <a:off x="1870" y="2485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-</a:t>
                </a:r>
              </a:p>
            </p:txBody>
          </p:sp>
        </p:grpSp>
        <p:sp>
          <p:nvSpPr>
            <p:cNvPr id="111629" name="Freeform 23"/>
            <p:cNvSpPr>
              <a:spLocks/>
            </p:cNvSpPr>
            <p:nvPr/>
          </p:nvSpPr>
          <p:spPr bwMode="auto">
            <a:xfrm flipV="1">
              <a:off x="1212" y="2609"/>
              <a:ext cx="1234" cy="247"/>
            </a:xfrm>
            <a:custGeom>
              <a:avLst/>
              <a:gdLst>
                <a:gd name="T0" fmla="*/ 0 w 476"/>
                <a:gd name="T1" fmla="*/ 0 h 247"/>
                <a:gd name="T2" fmla="*/ 1981148769 w 476"/>
                <a:gd name="T3" fmla="*/ 0 h 247"/>
                <a:gd name="T4" fmla="*/ 1981148769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630" name="Text Box 24"/>
            <p:cNvSpPr txBox="1">
              <a:spLocks noChangeArrowheads="1"/>
            </p:cNvSpPr>
            <p:nvPr/>
          </p:nvSpPr>
          <p:spPr bwMode="auto">
            <a:xfrm>
              <a:off x="930" y="1948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</a:rPr>
                <a:t>m</a:t>
              </a:r>
            </a:p>
          </p:txBody>
        </p:sp>
        <p:grpSp>
          <p:nvGrpSpPr>
            <p:cNvPr id="111631" name="Group 25"/>
            <p:cNvGrpSpPr>
              <a:grpSpLocks/>
            </p:cNvGrpSpPr>
            <p:nvPr/>
          </p:nvGrpSpPr>
          <p:grpSpPr bwMode="auto">
            <a:xfrm>
              <a:off x="1866" y="1470"/>
              <a:ext cx="285" cy="359"/>
              <a:chOff x="2652" y="656"/>
              <a:chExt cx="285" cy="359"/>
            </a:xfrm>
          </p:grpSpPr>
          <p:sp>
            <p:nvSpPr>
              <p:cNvPr id="111668" name="Text Box 26"/>
              <p:cNvSpPr txBox="1">
                <a:spLocks noChangeArrowheads="1"/>
              </p:cNvSpPr>
              <p:nvPr/>
            </p:nvSpPr>
            <p:spPr bwMode="auto">
              <a:xfrm>
                <a:off x="2652" y="763"/>
                <a:ext cx="28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A</a:t>
                </a:r>
                <a:endParaRPr lang="en-US" sz="1800">
                  <a:latin typeface="Arial" charset="0"/>
                </a:endParaRPr>
              </a:p>
            </p:txBody>
          </p:sp>
          <p:sp>
            <p:nvSpPr>
              <p:cNvPr id="111669" name="Text Box 27"/>
              <p:cNvSpPr txBox="1">
                <a:spLocks noChangeArrowheads="1"/>
              </p:cNvSpPr>
              <p:nvPr/>
            </p:nvSpPr>
            <p:spPr bwMode="auto">
              <a:xfrm>
                <a:off x="2756" y="656"/>
                <a:ext cx="17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-</a:t>
                </a:r>
              </a:p>
            </p:txBody>
          </p:sp>
        </p:grpSp>
        <p:sp>
          <p:nvSpPr>
            <p:cNvPr id="111632" name="Line 28"/>
            <p:cNvSpPr>
              <a:spLocks noChangeShapeType="1"/>
            </p:cNvSpPr>
            <p:nvPr/>
          </p:nvSpPr>
          <p:spPr bwMode="auto">
            <a:xfrm>
              <a:off x="2135" y="1703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11633" name="Picture 29" descr="BS00768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2177" y="1559"/>
              <a:ext cx="269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1634" name="Picture 30" descr="Alice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9" y="2278"/>
              <a:ext cx="332" cy="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1635" name="Text Box 31"/>
            <p:cNvSpPr txBox="1">
              <a:spLocks noChangeArrowheads="1"/>
            </p:cNvSpPr>
            <p:nvPr/>
          </p:nvSpPr>
          <p:spPr bwMode="auto">
            <a:xfrm>
              <a:off x="981" y="2749"/>
              <a:ext cx="2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</a:rPr>
                <a:t>m</a:t>
              </a:r>
            </a:p>
          </p:txBody>
        </p:sp>
        <p:sp>
          <p:nvSpPr>
            <p:cNvPr id="111636" name="Freeform 32"/>
            <p:cNvSpPr>
              <a:spLocks/>
            </p:cNvSpPr>
            <p:nvPr/>
          </p:nvSpPr>
          <p:spPr bwMode="auto">
            <a:xfrm>
              <a:off x="4377" y="2657"/>
              <a:ext cx="841" cy="493"/>
            </a:xfrm>
            <a:custGeom>
              <a:avLst/>
              <a:gdLst>
                <a:gd name="T0" fmla="*/ 0 w 2135"/>
                <a:gd name="T1" fmla="*/ 0 h 1662"/>
                <a:gd name="T2" fmla="*/ 0 w 2135"/>
                <a:gd name="T3" fmla="*/ 0 h 1662"/>
                <a:gd name="T4" fmla="*/ 0 w 2135"/>
                <a:gd name="T5" fmla="*/ 0 h 1662"/>
                <a:gd name="T6" fmla="*/ 0 w 2135"/>
                <a:gd name="T7" fmla="*/ 0 h 1662"/>
                <a:gd name="T8" fmla="*/ 0 w 2135"/>
                <a:gd name="T9" fmla="*/ 0 h 1662"/>
                <a:gd name="T10" fmla="*/ 0 w 2135"/>
                <a:gd name="T11" fmla="*/ 0 h 1662"/>
                <a:gd name="T12" fmla="*/ 0 w 2135"/>
                <a:gd name="T13" fmla="*/ 0 h 1662"/>
                <a:gd name="T14" fmla="*/ 0 w 2135"/>
                <a:gd name="T15" fmla="*/ 0 h 1662"/>
                <a:gd name="T16" fmla="*/ 0 w 2135"/>
                <a:gd name="T17" fmla="*/ 0 h 1662"/>
                <a:gd name="T18" fmla="*/ 0 w 2135"/>
                <a:gd name="T19" fmla="*/ 0 h 1662"/>
                <a:gd name="T20" fmla="*/ 0 w 2135"/>
                <a:gd name="T21" fmla="*/ 0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637" name="Line 33"/>
            <p:cNvSpPr>
              <a:spLocks noChangeShapeType="1"/>
            </p:cNvSpPr>
            <p:nvPr/>
          </p:nvSpPr>
          <p:spPr bwMode="auto">
            <a:xfrm>
              <a:off x="2557" y="2458"/>
              <a:ext cx="3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11638" name="Picture 34" descr="BS00768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3505" y="1977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1639" name="Picture 35" descr="BS00592_[1]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42" y="2606"/>
              <a:ext cx="343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11640" name="Group 36"/>
            <p:cNvGrpSpPr>
              <a:grpSpLocks/>
            </p:cNvGrpSpPr>
            <p:nvPr/>
          </p:nvGrpSpPr>
          <p:grpSpPr bwMode="auto">
            <a:xfrm>
              <a:off x="2870" y="2152"/>
              <a:ext cx="475" cy="466"/>
              <a:chOff x="1645" y="256"/>
              <a:chExt cx="475" cy="466"/>
            </a:xfrm>
          </p:grpSpPr>
          <p:sp>
            <p:nvSpPr>
              <p:cNvPr id="111665" name="Rectangle 37"/>
              <p:cNvSpPr>
                <a:spLocks noChangeArrowheads="1"/>
              </p:cNvSpPr>
              <p:nvPr/>
            </p:nvSpPr>
            <p:spPr bwMode="auto">
              <a:xfrm>
                <a:off x="1645" y="439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11666" name="Text Box 38"/>
              <p:cNvSpPr txBox="1">
                <a:spLocks noChangeArrowheads="1"/>
              </p:cNvSpPr>
              <p:nvPr/>
            </p:nvSpPr>
            <p:spPr bwMode="auto">
              <a:xfrm>
                <a:off x="1654" y="456"/>
                <a:ext cx="4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S</a:t>
                </a:r>
                <a:r>
                  <a:rPr lang="en-US" sz="1800">
                    <a:latin typeface="Arial" charset="0"/>
                  </a:rPr>
                  <a:t>( )</a:t>
                </a:r>
              </a:p>
            </p:txBody>
          </p:sp>
          <p:sp>
            <p:nvSpPr>
              <p:cNvPr id="111667" name="Text Box 39"/>
              <p:cNvSpPr txBox="1">
                <a:spLocks noChangeArrowheads="1"/>
              </p:cNvSpPr>
              <p:nvPr/>
            </p:nvSpPr>
            <p:spPr bwMode="auto">
              <a:xfrm>
                <a:off x="1876" y="256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>
                    <a:latin typeface="Arial" charset="0"/>
                  </a:rPr>
                  <a:t>.</a:t>
                </a:r>
              </a:p>
            </p:txBody>
          </p:sp>
        </p:grpSp>
        <p:grpSp>
          <p:nvGrpSpPr>
            <p:cNvPr id="111641" name="Group 40"/>
            <p:cNvGrpSpPr>
              <a:grpSpLocks/>
            </p:cNvGrpSpPr>
            <p:nvPr/>
          </p:nvGrpSpPr>
          <p:grpSpPr bwMode="auto">
            <a:xfrm>
              <a:off x="2885" y="2908"/>
              <a:ext cx="475" cy="466"/>
              <a:chOff x="2144" y="3214"/>
              <a:chExt cx="475" cy="466"/>
            </a:xfrm>
          </p:grpSpPr>
          <p:sp>
            <p:nvSpPr>
              <p:cNvPr id="111661" name="Rectangle 41"/>
              <p:cNvSpPr>
                <a:spLocks noChangeArrowheads="1"/>
              </p:cNvSpPr>
              <p:nvPr/>
            </p:nvSpPr>
            <p:spPr bwMode="auto">
              <a:xfrm>
                <a:off x="2144" y="3397"/>
                <a:ext cx="475" cy="2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11662" name="Text Box 42"/>
              <p:cNvSpPr txBox="1">
                <a:spLocks noChangeArrowheads="1"/>
              </p:cNvSpPr>
              <p:nvPr/>
            </p:nvSpPr>
            <p:spPr bwMode="auto">
              <a:xfrm>
                <a:off x="2148" y="3432"/>
                <a:ext cx="43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B</a:t>
                </a:r>
                <a:r>
                  <a:rPr lang="en-US" sz="1800">
                    <a:latin typeface="Arial" charset="0"/>
                  </a:rPr>
                  <a:t>( )</a:t>
                </a:r>
              </a:p>
            </p:txBody>
          </p:sp>
          <p:sp>
            <p:nvSpPr>
              <p:cNvPr id="111663" name="Text Box 43"/>
              <p:cNvSpPr txBox="1">
                <a:spLocks noChangeArrowheads="1"/>
              </p:cNvSpPr>
              <p:nvPr/>
            </p:nvSpPr>
            <p:spPr bwMode="auto">
              <a:xfrm>
                <a:off x="2356" y="3214"/>
                <a:ext cx="206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4000">
                    <a:latin typeface="Arial" charset="0"/>
                  </a:rPr>
                  <a:t>.</a:t>
                </a:r>
              </a:p>
            </p:txBody>
          </p:sp>
          <p:sp>
            <p:nvSpPr>
              <p:cNvPr id="111664" name="Text Box 44"/>
              <p:cNvSpPr txBox="1">
                <a:spLocks noChangeArrowheads="1"/>
              </p:cNvSpPr>
              <p:nvPr/>
            </p:nvSpPr>
            <p:spPr bwMode="auto">
              <a:xfrm>
                <a:off x="2234" y="3331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+</a:t>
                </a:r>
              </a:p>
            </p:txBody>
          </p:sp>
        </p:grpSp>
        <p:grpSp>
          <p:nvGrpSpPr>
            <p:cNvPr id="111642" name="Group 45"/>
            <p:cNvGrpSpPr>
              <a:grpSpLocks/>
            </p:cNvGrpSpPr>
            <p:nvPr/>
          </p:nvGrpSpPr>
          <p:grpSpPr bwMode="auto">
            <a:xfrm>
              <a:off x="3712" y="2674"/>
              <a:ext cx="410" cy="327"/>
              <a:chOff x="2935" y="1573"/>
              <a:chExt cx="410" cy="327"/>
            </a:xfrm>
          </p:grpSpPr>
          <p:sp>
            <p:nvSpPr>
              <p:cNvPr id="111659" name="Oval 46"/>
              <p:cNvSpPr>
                <a:spLocks noChangeArrowheads="1"/>
              </p:cNvSpPr>
              <p:nvPr/>
            </p:nvSpPr>
            <p:spPr bwMode="auto">
              <a:xfrm>
                <a:off x="2935" y="1637"/>
                <a:ext cx="238" cy="211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11660" name="Text Box 47"/>
              <p:cNvSpPr txBox="1">
                <a:spLocks noChangeArrowheads="1"/>
              </p:cNvSpPr>
              <p:nvPr/>
            </p:nvSpPr>
            <p:spPr bwMode="auto">
              <a:xfrm>
                <a:off x="2943" y="1573"/>
                <a:ext cx="40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+</a:t>
                </a:r>
              </a:p>
            </p:txBody>
          </p:sp>
        </p:grpSp>
        <p:sp>
          <p:nvSpPr>
            <p:cNvPr id="111643" name="Line 48"/>
            <p:cNvSpPr>
              <a:spLocks noChangeShapeType="1"/>
            </p:cNvSpPr>
            <p:nvPr/>
          </p:nvSpPr>
          <p:spPr bwMode="auto">
            <a:xfrm>
              <a:off x="2589" y="3231"/>
              <a:ext cx="31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1644" name="Group 49"/>
            <p:cNvGrpSpPr>
              <a:grpSpLocks/>
            </p:cNvGrpSpPr>
            <p:nvPr/>
          </p:nvGrpSpPr>
          <p:grpSpPr bwMode="auto">
            <a:xfrm>
              <a:off x="3355" y="3157"/>
              <a:ext cx="611" cy="332"/>
              <a:chOff x="3501" y="648"/>
              <a:chExt cx="611" cy="332"/>
            </a:xfrm>
          </p:grpSpPr>
          <p:sp>
            <p:nvSpPr>
              <p:cNvPr id="111657" name="Text Box 50"/>
              <p:cNvSpPr txBox="1">
                <a:spLocks noChangeArrowheads="1"/>
              </p:cNvSpPr>
              <p:nvPr/>
            </p:nvSpPr>
            <p:spPr bwMode="auto">
              <a:xfrm>
                <a:off x="3501" y="749"/>
                <a:ext cx="61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B</a:t>
                </a:r>
                <a:r>
                  <a:rPr lang="en-US" sz="1800">
                    <a:latin typeface="Arial" charset="0"/>
                  </a:rPr>
                  <a:t>(K</a:t>
                </a:r>
                <a:r>
                  <a:rPr lang="en-US" baseline="-25000">
                    <a:latin typeface="Arial" charset="0"/>
                  </a:rPr>
                  <a:t>S</a:t>
                </a:r>
                <a:r>
                  <a:rPr lang="en-US" sz="1800">
                    <a:latin typeface="Arial" charset="0"/>
                  </a:rPr>
                  <a:t> )</a:t>
                </a:r>
              </a:p>
            </p:txBody>
          </p:sp>
          <p:sp>
            <p:nvSpPr>
              <p:cNvPr id="111658" name="Text Box 51"/>
              <p:cNvSpPr txBox="1">
                <a:spLocks noChangeArrowheads="1"/>
              </p:cNvSpPr>
              <p:nvPr/>
            </p:nvSpPr>
            <p:spPr bwMode="auto">
              <a:xfrm>
                <a:off x="3584" y="648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+</a:t>
                </a:r>
              </a:p>
            </p:txBody>
          </p:sp>
        </p:grpSp>
        <p:sp>
          <p:nvSpPr>
            <p:cNvPr id="111645" name="Freeform 52"/>
            <p:cNvSpPr>
              <a:spLocks/>
            </p:cNvSpPr>
            <p:nvPr/>
          </p:nvSpPr>
          <p:spPr bwMode="auto">
            <a:xfrm>
              <a:off x="3346" y="2463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646" name="Freeform 53"/>
            <p:cNvSpPr>
              <a:spLocks/>
            </p:cNvSpPr>
            <p:nvPr/>
          </p:nvSpPr>
          <p:spPr bwMode="auto">
            <a:xfrm flipV="1">
              <a:off x="3360" y="2980"/>
              <a:ext cx="476" cy="247"/>
            </a:xfrm>
            <a:custGeom>
              <a:avLst/>
              <a:gdLst>
                <a:gd name="T0" fmla="*/ 0 w 476"/>
                <a:gd name="T1" fmla="*/ 0 h 247"/>
                <a:gd name="T2" fmla="*/ 476 w 476"/>
                <a:gd name="T3" fmla="*/ 0 h 247"/>
                <a:gd name="T4" fmla="*/ 476 w 476"/>
                <a:gd name="T5" fmla="*/ 247 h 247"/>
                <a:gd name="T6" fmla="*/ 0 60000 65536"/>
                <a:gd name="T7" fmla="*/ 0 60000 65536"/>
                <a:gd name="T8" fmla="*/ 0 60000 65536"/>
                <a:gd name="T9" fmla="*/ 0 w 476"/>
                <a:gd name="T10" fmla="*/ 0 h 247"/>
                <a:gd name="T11" fmla="*/ 476 w 476"/>
                <a:gd name="T12" fmla="*/ 247 h 2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6" h="247">
                  <a:moveTo>
                    <a:pt x="0" y="0"/>
                  </a:moveTo>
                  <a:lnTo>
                    <a:pt x="476" y="0"/>
                  </a:lnTo>
                  <a:lnTo>
                    <a:pt x="476" y="247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647" name="Text Box 54"/>
            <p:cNvSpPr txBox="1">
              <a:spLocks noChangeArrowheads="1"/>
            </p:cNvSpPr>
            <p:nvPr/>
          </p:nvSpPr>
          <p:spPr bwMode="auto">
            <a:xfrm>
              <a:off x="3233" y="1936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K</a:t>
              </a:r>
              <a:r>
                <a:rPr lang="en-US" b="1" baseline="-25000">
                  <a:solidFill>
                    <a:srgbClr val="0000FF"/>
                  </a:solidFill>
                  <a:latin typeface="Arial" charset="0"/>
                </a:rPr>
                <a:t>S</a:t>
              </a:r>
            </a:p>
          </p:txBody>
        </p:sp>
        <p:sp>
          <p:nvSpPr>
            <p:cNvPr id="111648" name="Line 55"/>
            <p:cNvSpPr>
              <a:spLocks noChangeShapeType="1"/>
            </p:cNvSpPr>
            <p:nvPr/>
          </p:nvSpPr>
          <p:spPr bwMode="auto">
            <a:xfrm>
              <a:off x="3264" y="2107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1649" name="Group 56"/>
            <p:cNvGrpSpPr>
              <a:grpSpLocks/>
            </p:cNvGrpSpPr>
            <p:nvPr/>
          </p:nvGrpSpPr>
          <p:grpSpPr bwMode="auto">
            <a:xfrm>
              <a:off x="2863" y="3409"/>
              <a:ext cx="297" cy="299"/>
              <a:chOff x="2643" y="716"/>
              <a:chExt cx="297" cy="299"/>
            </a:xfrm>
          </p:grpSpPr>
          <p:sp>
            <p:nvSpPr>
              <p:cNvPr id="111655" name="Text Box 57"/>
              <p:cNvSpPr txBox="1">
                <a:spLocks noChangeArrowheads="1"/>
              </p:cNvSpPr>
              <p:nvPr/>
            </p:nvSpPr>
            <p:spPr bwMode="auto">
              <a:xfrm>
                <a:off x="2643" y="763"/>
                <a:ext cx="28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Arial" charset="0"/>
                  </a:rPr>
                  <a:t>K</a:t>
                </a:r>
                <a:r>
                  <a:rPr lang="en-US" baseline="-25000">
                    <a:latin typeface="Arial" charset="0"/>
                  </a:rPr>
                  <a:t>B</a:t>
                </a:r>
                <a:endParaRPr lang="en-US" sz="1800">
                  <a:latin typeface="Arial" charset="0"/>
                </a:endParaRPr>
              </a:p>
            </p:txBody>
          </p:sp>
          <p:sp>
            <p:nvSpPr>
              <p:cNvPr id="111656" name="Text Box 58"/>
              <p:cNvSpPr txBox="1">
                <a:spLocks noChangeArrowheads="1"/>
              </p:cNvSpPr>
              <p:nvPr/>
            </p:nvSpPr>
            <p:spPr bwMode="auto">
              <a:xfrm>
                <a:off x="2730" y="716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latin typeface="Arial" charset="0"/>
                  </a:rPr>
                  <a:t>+</a:t>
                </a:r>
              </a:p>
            </p:txBody>
          </p:sp>
        </p:grpSp>
        <p:sp>
          <p:nvSpPr>
            <p:cNvPr id="111650" name="Line 59"/>
            <p:cNvSpPr>
              <a:spLocks noChangeShapeType="1"/>
            </p:cNvSpPr>
            <p:nvPr/>
          </p:nvSpPr>
          <p:spPr bwMode="auto">
            <a:xfrm>
              <a:off x="3114" y="3391"/>
              <a:ext cx="9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11651" name="Picture 60" descr="BS00768_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 flipV="1">
              <a:off x="3170" y="3564"/>
              <a:ext cx="25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1652" name="Line 61"/>
            <p:cNvSpPr>
              <a:spLocks noChangeShapeType="1"/>
            </p:cNvSpPr>
            <p:nvPr/>
          </p:nvSpPr>
          <p:spPr bwMode="auto">
            <a:xfrm flipV="1">
              <a:off x="3978" y="2838"/>
              <a:ext cx="484" cy="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653" name="Text Box 62"/>
            <p:cNvSpPr txBox="1">
              <a:spLocks noChangeArrowheads="1"/>
            </p:cNvSpPr>
            <p:nvPr/>
          </p:nvSpPr>
          <p:spPr bwMode="auto">
            <a:xfrm>
              <a:off x="4448" y="2810"/>
              <a:ext cx="60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>
                  <a:latin typeface="Arial" charset="0"/>
                </a:rPr>
                <a:t>Internet</a:t>
              </a:r>
            </a:p>
          </p:txBody>
        </p:sp>
        <p:sp>
          <p:nvSpPr>
            <p:cNvPr id="111654" name="Text Box 63"/>
            <p:cNvSpPr txBox="1">
              <a:spLocks noChangeArrowheads="1"/>
            </p:cNvSpPr>
            <p:nvPr/>
          </p:nvSpPr>
          <p:spPr bwMode="auto">
            <a:xfrm>
              <a:off x="2345" y="3116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K</a:t>
              </a:r>
              <a:r>
                <a:rPr lang="en-US" b="1" baseline="-25000">
                  <a:solidFill>
                    <a:srgbClr val="0000FF"/>
                  </a:solidFill>
                  <a:latin typeface="Arial" charset="0"/>
                </a:rPr>
                <a:t>S</a:t>
              </a:r>
            </a:p>
          </p:txBody>
        </p:sp>
      </p:grpSp>
      <p:pic>
        <p:nvPicPr>
          <p:cNvPr id="111622" name="Picture 19" descr="underline_base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8" y="1035050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9857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5"/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200">
                <a:latin typeface="Arial" charset="0"/>
              </a:rPr>
              <a:t>Network Security</a:t>
            </a:r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>
                <a:latin typeface="Gill Sans MT" charset="0"/>
              </a:rPr>
              <a:t>Secure e-mail </a:t>
            </a:r>
            <a:r>
              <a:rPr lang="en-US" sz="4000">
                <a:latin typeface="Gill Sans MT" charset="0"/>
              </a:rPr>
              <a:t>(all)</a:t>
            </a:r>
          </a:p>
        </p:txBody>
      </p:sp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284163" y="5580063"/>
            <a:ext cx="75914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 smtClean="0">
                <a:latin typeface="Gill Sans MT" charset="0"/>
              </a:rPr>
              <a:t>Alice and Bob </a:t>
            </a:r>
            <a:r>
              <a:rPr lang="en-US" altLang="ja-JP" sz="2400" dirty="0" smtClean="0">
                <a:latin typeface="Gill Sans MT" charset="0"/>
              </a:rPr>
              <a:t>to obtain each other’s </a:t>
            </a:r>
            <a:r>
              <a:rPr lang="en-US" altLang="ja-JP" sz="2400" b="1" dirty="0" smtClean="0">
                <a:solidFill>
                  <a:srgbClr val="0000FF"/>
                </a:solidFill>
                <a:latin typeface="Gill Sans MT" charset="0"/>
              </a:rPr>
              <a:t>public</a:t>
            </a:r>
            <a:r>
              <a:rPr lang="en-US" altLang="ja-JP" sz="2400" dirty="0" smtClean="0">
                <a:latin typeface="Gill Sans MT" charset="0"/>
              </a:rPr>
              <a:t> keys!</a:t>
            </a:r>
          </a:p>
          <a:p>
            <a:pPr marL="342900" indent="-342900">
              <a:buFont typeface="Wingdings" charset="0"/>
              <a:buChar char="è"/>
              <a:defRPr/>
            </a:pPr>
            <a:r>
              <a:rPr lang="en-US" sz="2400" dirty="0" smtClean="0">
                <a:latin typeface="Gill Sans MT" charset="0"/>
              </a:rPr>
              <a:t>certify public keys using CA (CA-signed certificates)</a:t>
            </a:r>
          </a:p>
          <a:p>
            <a:pPr marL="342900" indent="-342900">
              <a:buFont typeface="Wingdings" charset="0"/>
              <a:buChar char="è"/>
              <a:defRPr/>
            </a:pPr>
            <a:r>
              <a:rPr lang="en-US" sz="2400" b="1" dirty="0" smtClean="0">
                <a:solidFill>
                  <a:srgbClr val="0000FF"/>
                </a:solidFill>
                <a:latin typeface="Gill Sans MT" charset="0"/>
              </a:rPr>
              <a:t>receiver authentication</a:t>
            </a:r>
          </a:p>
        </p:txBody>
      </p:sp>
      <p:pic>
        <p:nvPicPr>
          <p:cNvPr id="113668" name="Picture 1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8" y="1035050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669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575" y="1362075"/>
            <a:ext cx="6684963" cy="428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8607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599</Words>
  <Application>Microsoft Macintosh PowerPoint</Application>
  <PresentationFormat>On-screen Show (4:3)</PresentationFormat>
  <Paragraphs>186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Chapter 8 roadmap</vt:lpstr>
      <vt:lpstr>Secure e-mail </vt:lpstr>
      <vt:lpstr>Secure e-mail (confidentiality) </vt:lpstr>
      <vt:lpstr>Secure e-mail (confidentiality)  </vt:lpstr>
      <vt:lpstr>Secure e-mail (auth. + msg integrity)</vt:lpstr>
      <vt:lpstr>Secure e-mail (all)</vt:lpstr>
      <vt:lpstr>Secure e-mail (all)</vt:lpstr>
      <vt:lpstr>Secure e-mail (all)</vt:lpstr>
    </vt:vector>
  </TitlesOfParts>
  <Company>University of Delaware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8 roadmap</dc:title>
  <dc:creator>Chien-Chung Shen</dc:creator>
  <cp:lastModifiedBy>Chien-Chung Shen</cp:lastModifiedBy>
  <cp:revision>1</cp:revision>
  <dcterms:created xsi:type="dcterms:W3CDTF">2016-03-02T04:45:27Z</dcterms:created>
  <dcterms:modified xsi:type="dcterms:W3CDTF">2016-03-02T04:46:43Z</dcterms:modified>
</cp:coreProperties>
</file>